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2.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9" r:id="rId3"/>
  </p:sldMasterIdLst>
  <p:notesMasterIdLst>
    <p:notesMasterId r:id="rId55"/>
  </p:notesMasterIdLst>
  <p:sldIdLst>
    <p:sldId id="278" r:id="rId4"/>
    <p:sldId id="279" r:id="rId5"/>
    <p:sldId id="259" r:id="rId6"/>
    <p:sldId id="277" r:id="rId7"/>
    <p:sldId id="261" r:id="rId8"/>
    <p:sldId id="262" r:id="rId9"/>
    <p:sldId id="2376" r:id="rId10"/>
    <p:sldId id="2377" r:id="rId11"/>
    <p:sldId id="2378" r:id="rId12"/>
    <p:sldId id="2380" r:id="rId13"/>
    <p:sldId id="2381" r:id="rId14"/>
    <p:sldId id="2392" r:id="rId15"/>
    <p:sldId id="2382" r:id="rId16"/>
    <p:sldId id="2383" r:id="rId17"/>
    <p:sldId id="2384" r:id="rId18"/>
    <p:sldId id="264" r:id="rId19"/>
    <p:sldId id="265" r:id="rId20"/>
    <p:sldId id="266" r:id="rId21"/>
    <p:sldId id="2385" r:id="rId22"/>
    <p:sldId id="2386" r:id="rId23"/>
    <p:sldId id="2387" r:id="rId24"/>
    <p:sldId id="2388" r:id="rId25"/>
    <p:sldId id="2389" r:id="rId26"/>
    <p:sldId id="280" r:id="rId27"/>
    <p:sldId id="2390" r:id="rId28"/>
    <p:sldId id="2391" r:id="rId29"/>
    <p:sldId id="268" r:id="rId30"/>
    <p:sldId id="2393" r:id="rId31"/>
    <p:sldId id="2394" r:id="rId32"/>
    <p:sldId id="2395" r:id="rId33"/>
    <p:sldId id="2396" r:id="rId34"/>
    <p:sldId id="2397" r:id="rId35"/>
    <p:sldId id="2398" r:id="rId36"/>
    <p:sldId id="2399" r:id="rId37"/>
    <p:sldId id="2400" r:id="rId38"/>
    <p:sldId id="2401" r:id="rId39"/>
    <p:sldId id="270" r:id="rId40"/>
    <p:sldId id="271" r:id="rId41"/>
    <p:sldId id="272" r:id="rId42"/>
    <p:sldId id="273" r:id="rId43"/>
    <p:sldId id="2409" r:id="rId44"/>
    <p:sldId id="274" r:id="rId45"/>
    <p:sldId id="2410" r:id="rId46"/>
    <p:sldId id="2404" r:id="rId47"/>
    <p:sldId id="2408" r:id="rId48"/>
    <p:sldId id="2405" r:id="rId49"/>
    <p:sldId id="2406" r:id="rId50"/>
    <p:sldId id="2407" r:id="rId51"/>
    <p:sldId id="281" r:id="rId52"/>
    <p:sldId id="2403" r:id="rId53"/>
    <p:sldId id="276"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97" autoAdjust="0"/>
    <p:restoredTop sz="94660"/>
  </p:normalViewPr>
  <p:slideViewPr>
    <p:cSldViewPr snapToGrid="0">
      <p:cViewPr varScale="1">
        <p:scale>
          <a:sx n="110" d="100"/>
          <a:sy n="110" d="100"/>
        </p:scale>
        <p:origin x="208" y="5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25AAE3-2B2B-4A21-B1F9-6D7EC734164F}" type="datetimeFigureOut">
              <a:rPr lang="en-US" smtClean="0"/>
              <a:t>8/14/25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0A100-2D79-4A15-A651-91CFF8E6F725}" type="slidenum">
              <a:rPr lang="en-US" smtClean="0"/>
              <a:t>‹#›</a:t>
            </a:fld>
            <a:endParaRPr lang="en-US"/>
          </a:p>
        </p:txBody>
      </p:sp>
    </p:spTree>
    <p:extLst>
      <p:ext uri="{BB962C8B-B14F-4D97-AF65-F5344CB8AC3E}">
        <p14:creationId xmlns:p14="http://schemas.microsoft.com/office/powerpoint/2010/main" val="138758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5829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21704-6579-8F9A-9EFF-A0AA9D7E05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C4DA23-5AD0-E9DA-3322-306B590E23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0970E0-86FA-002C-8749-C09BAFBA231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5303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774EB-5FC6-EB5D-8C84-2239F97AE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57D379-D821-CAC6-FFFE-570B0A8F5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522EE-7E85-37B3-9A00-0FD6522E56C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9442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C5923-B1EE-B25B-4DA0-13BC76F79A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E9B78-B2F2-2BEE-84A7-70F9BEAEF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8C9388-6760-FC61-30AF-2E1FF867BB97}"/>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1891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20993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0562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9836-A7C0-FFB7-6D51-7FBE609AC4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18BA09-B656-75FE-9A19-1684E0370D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159592-37C7-DEBD-2881-F09CD4D7481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3142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24553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EB6C3-42FD-A761-3BA3-6A2E721C45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05C39-A70C-929D-C900-108591E56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B1FEA-9466-D902-513D-BEEDB3AA8F1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3442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C4F54-B2BD-E46D-E0B2-DC59AC76A7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8E2A3C-426F-9E71-0A9F-1A1C9A74D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8E755-9F1A-906B-C87D-F3BA5132ABA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732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392206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(EPC): </a:t>
            </a:r>
            <a:r>
              <a:rPr lang="en-US" sz="1100" dirty="0" err="1">
                <a:solidFill>
                  <a:srgbClr val="000000"/>
                </a:solidFill>
                <a:latin typeface="Arial"/>
                <a:ea typeface="ＭＳ Ｐゴシック" panose="020B0600070205080204" pitchFamily="34" charset="-128"/>
                <a:cs typeface="Arial"/>
                <a:sym typeface="Arial"/>
              </a:rPr>
              <a:t>là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ký</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giữa</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dịch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vụ</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chia </a:t>
            </a:r>
            <a:r>
              <a:rPr lang="en-US" sz="1100" dirty="0" err="1">
                <a:solidFill>
                  <a:srgbClr val="000000"/>
                </a:solidFill>
                <a:latin typeface="Arial"/>
                <a:ea typeface="ＭＳ Ｐゴシック" panose="020B0600070205080204" pitchFamily="34" charset="-128"/>
                <a:cs typeface="Arial"/>
                <a:sym typeface="Arial"/>
              </a:rPr>
              <a:t>sẻ</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mọi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rủi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kỹ</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thuật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bằng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xếp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đầu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tư</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trang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bị</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tại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cơ</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sở</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endParaRPr lang="en-US" sz="1100" dirty="0">
              <a:solidFill>
                <a:srgbClr val="000000"/>
              </a:solidFill>
              <a:latin typeface="Arial"/>
              <a:ea typeface="ＭＳ Ｐゴシック" panose="020B0600070205080204" pitchFamily="34" charset="-128"/>
              <a:cs typeface="Arial"/>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nhiệm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cung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cấp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lường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giải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pháp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a:t>
            </a:r>
          </a:p>
          <a:p>
            <a:endParaRPr lang="en-US" dirty="0"/>
          </a:p>
        </p:txBody>
      </p:sp>
    </p:spTree>
    <p:extLst>
      <p:ext uri="{BB962C8B-B14F-4D97-AF65-F5344CB8AC3E}">
        <p14:creationId xmlns:p14="http://schemas.microsoft.com/office/powerpoint/2010/main" val="2849208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6116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0846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41DBA-384C-131A-4940-2995936031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8FF605-06D9-6797-8BE2-5C768F69EB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C88C61-9F1E-B39B-5A48-41C62949B92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1433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1929-F1A8-EE42-F612-FC7498BB6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1017E5-475B-F5BB-E565-613E539331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1A86F6-E6EF-2DB2-67F0-A9BA8ACC5E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2128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5CA73-5CA1-AA34-E1D2-1A7478413A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803BB-D96F-6373-DB73-781F6DF44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15C832-3699-0000-6083-AAABB42717E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35592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EB3FC-B1DA-CA7D-2DDC-E03916D919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2D928F-4EC8-AC27-A531-AC896CBAF5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E9987-6119-7599-539C-5E9B6DAD39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2880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109E4-6358-7BEC-27B0-9235BF594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3466B-262F-3C6F-DD7F-B90CC4475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51A43-921E-6169-11EC-4EA09D2F1D9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37149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8125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342226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400033296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00321351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04970685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57992704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1190785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5595164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sz="1500">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z="1500" smtClean="0">
                <a:solidFill>
                  <a:srgbClr val="000000"/>
                </a:solidFill>
              </a:rPr>
              <a:pPr defTabSz="914363">
                <a:defRPr/>
              </a:pPr>
              <a:t>‹#›</a:t>
            </a:fld>
            <a:endParaRPr lang="en-GB" sz="1500">
              <a:solidFill>
                <a:srgbClr val="000000"/>
              </a:solidFil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515935696"/>
      </p:ext>
    </p:extLst>
  </p:cSld>
  <p:clrMapOvr>
    <a:masterClrMapping/>
  </p:clrMapOvr>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8169693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4108864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11275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394972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752892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770322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73531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080463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3314699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491224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3340566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2" userDrawn="1">
  <p:cSld name="Title only 2">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0" y="0"/>
            <a:ext cx="10266800" cy="667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 name="Content Placeholder 2">
            <a:extLst>
              <a:ext uri="{FF2B5EF4-FFF2-40B4-BE49-F238E27FC236}">
                <a16:creationId xmlns:a16="http://schemas.microsoft.com/office/drawing/2014/main" id="{643C5F19-3E71-4C59-AD30-9E3EA2274308}"/>
              </a:ext>
            </a:extLst>
          </p:cNvPr>
          <p:cNvSpPr>
            <a:spLocks noGrp="1"/>
          </p:cNvSpPr>
          <p:nvPr>
            <p:ph sz="quarter" idx="10"/>
          </p:nvPr>
        </p:nvSpPr>
        <p:spPr>
          <a:xfrm>
            <a:off x="965200" y="1703388"/>
            <a:ext cx="10266363" cy="4159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pic>
        <p:nvPicPr>
          <p:cNvPr id="7" name="Picture 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8" name="Picture 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1" name="Picture 1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311746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931401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6665507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699509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91685957"/>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908613000"/>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75260191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115398053"/>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52376171"/>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63">
              <a:defRPr/>
            </a:pPr>
            <a:endParaRPr lang="en-US" sz="1500">
              <a:solidFill>
                <a:srgbClr val="000000"/>
              </a:solidFill>
            </a:endParaRPr>
          </a:p>
        </p:txBody>
      </p:sp>
      <p:sp>
        <p:nvSpPr>
          <p:cNvPr id="6" name="Rectangle 6"/>
          <p:cNvSpPr>
            <a:spLocks noGrp="1" noChangeArrowheads="1"/>
          </p:cNvSpPr>
          <p:nvPr>
            <p:ph type="sldNum" sz="quarter" idx="11"/>
          </p:nvPr>
        </p:nvSpPr>
        <p:spPr>
          <a:ln/>
        </p:spPr>
        <p:txBody>
          <a:bodyPr/>
          <a:lstStyle>
            <a:lvl1pPr>
              <a:defRPr/>
            </a:lvl1pPr>
          </a:lstStyle>
          <a:p>
            <a:pPr defTabSz="914363">
              <a:defRPr/>
            </a:pPr>
            <a:fld id="{BECF2DCF-3FB2-4886-B9A2-C1E0050B20B1}" type="slidenum">
              <a:rPr lang="en-GB" sz="1500" smtClean="0">
                <a:solidFill>
                  <a:srgbClr val="000000"/>
                </a:solidFill>
              </a:rPr>
              <a:pPr defTabSz="914363">
                <a:defRPr/>
              </a:pPr>
              <a:t>‹#›</a:t>
            </a:fld>
            <a:endParaRPr lang="en-GB" sz="1500">
              <a:solidFill>
                <a:srgbClr val="000000"/>
              </a:solidFil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19973273"/>
      </p:ext>
    </p:extLst>
  </p:cSld>
  <p:clrMapOvr>
    <a:masterClrMapping/>
  </p:clrMapOvr>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52130592"/>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5624818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449681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69487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871932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1325371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2307279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5487959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795876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687870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676209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only 2" userDrawn="1">
  <p:cSld name="Title only 2">
    <p:spTree>
      <p:nvGrpSpPr>
        <p:cNvPr id="1" name="Shape 149"/>
        <p:cNvGrpSpPr/>
        <p:nvPr/>
      </p:nvGrpSpPr>
      <p:grpSpPr>
        <a:xfrm>
          <a:off x="0" y="0"/>
          <a:ext cx="0" cy="0"/>
          <a:chOff x="0" y="0"/>
          <a:chExt cx="0" cy="0"/>
        </a:xfrm>
      </p:grpSpPr>
      <p:sp>
        <p:nvSpPr>
          <p:cNvPr id="150" name="Google Shape;150;p23"/>
          <p:cNvSpPr txBox="1">
            <a:spLocks noGrp="1"/>
          </p:cNvSpPr>
          <p:nvPr>
            <p:ph type="title"/>
          </p:nvPr>
        </p:nvSpPr>
        <p:spPr>
          <a:xfrm>
            <a:off x="0" y="0"/>
            <a:ext cx="10266800" cy="667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 name="Content Placeholder 2">
            <a:extLst>
              <a:ext uri="{FF2B5EF4-FFF2-40B4-BE49-F238E27FC236}">
                <a16:creationId xmlns:a16="http://schemas.microsoft.com/office/drawing/2014/main" id="{643C5F19-3E71-4C59-AD30-9E3EA2274308}"/>
              </a:ext>
            </a:extLst>
          </p:cNvPr>
          <p:cNvSpPr>
            <a:spLocks noGrp="1"/>
          </p:cNvSpPr>
          <p:nvPr>
            <p:ph sz="quarter" idx="10"/>
          </p:nvPr>
        </p:nvSpPr>
        <p:spPr>
          <a:xfrm>
            <a:off x="965200" y="1703388"/>
            <a:ext cx="10266363" cy="4159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pic>
        <p:nvPicPr>
          <p:cNvPr id="7" name="Picture 6">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8" name="Picture 7">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1" name="Picture 10">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8806562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9684340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119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33166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54265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29450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61079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75039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slideLayout" Target="../slideLayouts/slideLayout2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theme" Target="../theme/theme3.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894361431"/>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88" r:id="rId8"/>
    <p:sldLayoutId id="214748370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03204926"/>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8507892"/>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10" r:id="rId2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arget="../media/image11.jpeg" Type="http://schemas.openxmlformats.org/officeDocument/2006/relationships/image"/><Relationship Id="rId2" Target="../notesSlides/notesSlide9.xml" Type="http://schemas.openxmlformats.org/officeDocument/2006/relationships/notesSlid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3" Type="http://schemas.openxmlformats.org/officeDocument/2006/relationships/image" Target="../media/image18.jpe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arget="../media/image6.jpeg" Type="http://schemas.openxmlformats.org/officeDocument/2006/relationships/image"/><Relationship Id="rId2" Target="../notesSlides/notesSlide3.xml" Type="http://schemas.openxmlformats.org/officeDocument/2006/relationships/notesSlide"/><Relationship Id="rId1" Target="../slideLayouts/slideLayout19.xml" Type="http://schemas.openxmlformats.org/officeDocument/2006/relationships/slideLayout"/></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arget="../media/image8.jpeg" Type="http://schemas.openxmlformats.org/officeDocument/2006/relationships/image"/><Relationship Id="rId2" Target="../media/image7.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7347" y="927235"/>
            <a:ext cx="7796487" cy="2323600"/>
          </a:xfrm>
          <a:prstGeom prst="rect">
            <a:avLst/>
          </a:prstGeom>
        </p:spPr>
        <p:txBody>
          <a:bodyPr spcFirstLastPara="1" wrap="square" lIns="121900" tIns="121900" rIns="121900" bIns="121900" anchor="ctr" anchorCtr="0">
            <a:noAutofit/>
          </a:bodyPr>
          <a:lstStyle/>
          <a:p>
            <a:r>
              <a:rPr lang="en-US" sz="4500" b="1" dirty="0">
                <a:solidFill>
                  <a:schemeClr val="accent1">
                    <a:lumMod val="50000"/>
                  </a:schemeClr>
                </a:solidFill>
              </a:rPr>
              <a:t>TRAINING </a:t>
            </a:r>
            <a:r>
              <a:rPr lang="en-US" sz="4500" b="1" dirty="0" err="1">
                <a:solidFill>
                  <a:schemeClr val="accent1">
                    <a:lumMod val="50000"/>
                  </a:schemeClr>
                </a:solidFill>
              </a:rPr>
              <a:t>PROGRAMME</a:t>
            </a:r>
            <a:r>
              <a:rPr lang="en-US" sz="4500" b="1">
                <a:solidFill>
                  <a:schemeClr val="accent1">
                    <a:lumMod val="50000"/>
                  </a:schemeClr>
                </a:solidFill>
              </a:rPr>
              <a:t> </a:t>
            </a:r>
            <a:br>
              <a:rPr lang="en-US" sz="4500" b="1">
                <a:solidFill>
                  <a:schemeClr val="accent1">
                    <a:lumMod val="50000"/>
                  </a:schemeClr>
                </a:solidFill>
              </a:rPr>
            </a:br>
            <a:r>
              <a:rPr lang="en-US" sz="4500" b="1">
                <a:solidFill>
                  <a:schemeClr val="accent1">
                    <a:lumMod val="50000"/>
                  </a:schemeClr>
                </a:solidFill>
              </a:rPr>
              <a:t>FOR </a:t>
            </a:r>
            <a:r>
              <a:rPr lang="en-US" sz="4500" b="1">
                <a:solidFill>
                  <a:srgbClr val="87C6CC">
                    <a:lumMod val="50000"/>
                  </a:srgbClr>
                </a:solidFill>
              </a:rPr>
              <a:t>IEs</a:t>
            </a:r>
            <a:endParaRPr sz="45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6699951" cy="2150582"/>
          </a:xfrm>
        </p:spPr>
        <p:txBody>
          <a:bodyPr>
            <a:normAutofit/>
          </a:bodyPr>
          <a:lstStyle/>
          <a:p>
            <a:pPr marL="41009" indent="0">
              <a:buClr>
                <a:schemeClr val="accent1">
                  <a:lumMod val="50000"/>
                </a:schemeClr>
              </a:buClr>
            </a:pPr>
            <a:r>
              <a:rPr lang="en-VN" sz="2000" b="1" u="sng">
                <a:solidFill>
                  <a:schemeClr val="accent1">
                    <a:lumMod val="50000"/>
                  </a:schemeClr>
                </a:solidFill>
              </a:rPr>
              <a:t>Module </a:t>
            </a:r>
            <a:r>
              <a:rPr lang="en-US" sz="2000" b="1" u="sng">
                <a:solidFill>
                  <a:schemeClr val="accent1">
                    <a:lumMod val="50000"/>
                  </a:schemeClr>
                </a:solidFill>
              </a:rPr>
              <a:t>8: </a:t>
            </a:r>
          </a:p>
          <a:p>
            <a:pPr marL="41009" indent="0">
              <a:buClr>
                <a:schemeClr val="accent1">
                  <a:lumMod val="50000"/>
                </a:schemeClr>
              </a:buClr>
            </a:pPr>
            <a:r>
              <a:rPr lang="en-US" sz="2000">
                <a:solidFill>
                  <a:schemeClr val="accent1">
                    <a:lumMod val="50000"/>
                  </a:schemeClr>
                </a:solidFill>
              </a:rPr>
              <a:t>Energy efficiency opportunities in steel production lines.</a:t>
            </a:r>
          </a:p>
        </p:txBody>
      </p:sp>
    </p:spTree>
    <p:extLst>
      <p:ext uri="{BB962C8B-B14F-4D97-AF65-F5344CB8AC3E}">
        <p14:creationId xmlns:p14="http://schemas.microsoft.com/office/powerpoint/2010/main" val="2104279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9B87-AB3A-B966-E30D-535FB0DE9D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FA7D449-9C70-06A1-4C4B-384857931AF6}"/>
              </a:ext>
            </a:extLst>
          </p:cNvPr>
          <p:cNvSpPr txBox="1"/>
          <p:nvPr/>
        </p:nvSpPr>
        <p:spPr>
          <a:xfrm>
            <a:off x="1262005" y="1579416"/>
            <a:ext cx="9667988" cy="2533963"/>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Implementation recommendations</a:t>
            </a:r>
          </a:p>
          <a:p>
            <a:pPr marL="285750" indent="-285750">
              <a:lnSpc>
                <a:spcPct val="150000"/>
              </a:lnSpc>
              <a:buFont typeface="Wingdings" pitchFamily="2" charset="2"/>
              <a:buChar char="Ø"/>
            </a:pPr>
            <a:r>
              <a:rPr lang="en-US" dirty="0"/>
              <a:t>Use </a:t>
            </a:r>
            <a:r>
              <a:rPr lang="en-US" b="1" dirty="0"/>
              <a:t>blast furnace simulation software</a:t>
            </a:r>
            <a:r>
              <a:rPr lang="en-US" dirty="0"/>
              <a:t> (e.g., BF Simulator, </a:t>
            </a:r>
            <a:r>
              <a:rPr lang="en-US" dirty="0" err="1"/>
              <a:t>FactSage</a:t>
            </a:r>
            <a:r>
              <a:rPr lang="en-US" dirty="0"/>
              <a:t>) to evaluate the optimal composition.</a:t>
            </a:r>
          </a:p>
          <a:p>
            <a:pPr marL="285750" indent="-285750">
              <a:lnSpc>
                <a:spcPct val="150000"/>
              </a:lnSpc>
              <a:buFont typeface="Wingdings" pitchFamily="2" charset="2"/>
              <a:buChar char="Ø"/>
            </a:pPr>
            <a:r>
              <a:rPr lang="en-US" dirty="0"/>
              <a:t>Invest in </a:t>
            </a:r>
            <a:r>
              <a:rPr lang="en-US" b="1" dirty="0"/>
              <a:t>input material drying systems</a:t>
            </a:r>
            <a:r>
              <a:rPr lang="en-US" dirty="0"/>
              <a:t> to reduce moisture content.</a:t>
            </a:r>
          </a:p>
          <a:p>
            <a:pPr marL="285750" indent="-285750">
              <a:lnSpc>
                <a:spcPct val="150000"/>
              </a:lnSpc>
              <a:buFont typeface="Wingdings" pitchFamily="2" charset="2"/>
              <a:buChar char="Ø"/>
            </a:pPr>
            <a:r>
              <a:rPr lang="en-US" dirty="0"/>
              <a:t>Conduct </a:t>
            </a:r>
            <a:r>
              <a:rPr lang="en-US" b="1" dirty="0"/>
              <a:t>regular quality checks</a:t>
            </a:r>
            <a:r>
              <a:rPr lang="en-US" dirty="0"/>
              <a:t> on raw materials (Fe%, moisture, particle size).</a:t>
            </a:r>
          </a:p>
          <a:p>
            <a:pPr marL="285750" indent="-285750">
              <a:lnSpc>
                <a:spcPct val="150000"/>
              </a:lnSpc>
              <a:buFont typeface="Wingdings" pitchFamily="2" charset="2"/>
              <a:buChar char="Ø"/>
            </a:pPr>
            <a:r>
              <a:rPr lang="en-US" b="1" dirty="0"/>
              <a:t>Optimize burden mix</a:t>
            </a:r>
            <a:r>
              <a:rPr lang="en-US" dirty="0"/>
              <a:t> using </a:t>
            </a:r>
            <a:r>
              <a:rPr lang="en-US" b="1" dirty="0"/>
              <a:t>AI</a:t>
            </a:r>
            <a:r>
              <a:rPr lang="en-US" dirty="0"/>
              <a:t> or </a:t>
            </a:r>
            <a:r>
              <a:rPr lang="en-US" b="1" dirty="0"/>
              <a:t>real-time blending algorithms</a:t>
            </a:r>
            <a:r>
              <a:rPr lang="en-US" dirty="0"/>
              <a:t>.</a:t>
            </a:r>
          </a:p>
        </p:txBody>
      </p:sp>
      <p:sp>
        <p:nvSpPr>
          <p:cNvPr id="2" name="TextBox 1">
            <a:extLst>
              <a:ext uri="{FF2B5EF4-FFF2-40B4-BE49-F238E27FC236}">
                <a16:creationId xmlns:a16="http://schemas.microsoft.com/office/drawing/2014/main" id="{F5749D66-A50C-83BA-8594-F9B0A9803D43}"/>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419889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DBA3B-F8A7-C0FB-ECFF-8C39B1ACA9A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AD4D6A0-300D-AB02-10D5-1C02DBEB2B93}"/>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
        <p:nvSpPr>
          <p:cNvPr id="2" name="Rectangle 1">
            <a:extLst>
              <a:ext uri="{FF2B5EF4-FFF2-40B4-BE49-F238E27FC236}">
                <a16:creationId xmlns:a16="http://schemas.microsoft.com/office/drawing/2014/main" id="{6394B77D-DB05-4944-6D03-555B71FE5316}"/>
              </a:ext>
            </a:extLst>
          </p:cNvPr>
          <p:cNvSpPr>
            <a:spLocks noChangeArrowheads="1"/>
          </p:cNvSpPr>
          <p:nvPr/>
        </p:nvSpPr>
        <p:spPr bwMode="auto">
          <a:xfrm>
            <a:off x="571307" y="1240002"/>
            <a:ext cx="11049386" cy="585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eaLnBrk="0" fontAlgn="base" hangingPunct="0">
              <a:lnSpc>
                <a:spcPct val="150000"/>
              </a:lnSpc>
              <a:spcBef>
                <a:spcPct val="0"/>
              </a:spcBef>
              <a:spcAft>
                <a:spcPct val="0"/>
              </a:spcAft>
              <a:buFont typeface="Wingdings" panose="05000000000000000000" pitchFamily="2" charset="2"/>
              <a:buChar char="q"/>
            </a:pPr>
            <a:r>
              <a:rPr lang="en-US" b="1" dirty="0"/>
              <a:t>Overview of Blast Furnace Gas (BFG):</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indent="-285750">
              <a:lnSpc>
                <a:spcPct val="150000"/>
              </a:lnSpc>
              <a:buFont typeface="Wingdings" pitchFamily="2" charset="2"/>
              <a:buChar char="Ø"/>
            </a:pPr>
            <a:r>
              <a:rPr lang="en-US" dirty="0"/>
              <a:t>Composition: ~20–25% CO, ~3–5% H₂, ~15–20% CO₂, with the remainder being N₂ and inert gases.</a:t>
            </a:r>
          </a:p>
          <a:p>
            <a:pPr marL="285750" indent="-285750">
              <a:lnSpc>
                <a:spcPct val="150000"/>
              </a:lnSpc>
              <a:buFont typeface="Wingdings" pitchFamily="2" charset="2"/>
              <a:buChar char="Ø"/>
            </a:pPr>
            <a:r>
              <a:rPr lang="en-US" dirty="0"/>
              <a:t>Calorific value: ~3,000–4,000 kJ/Nm³ (very low compared to natural gas: ~39,000 kJ/Nm³).</a:t>
            </a:r>
          </a:p>
          <a:p>
            <a:pPr marL="285750" indent="-285750">
              <a:lnSpc>
                <a:spcPct val="150000"/>
              </a:lnSpc>
              <a:buFont typeface="Wingdings" pitchFamily="2" charset="2"/>
              <a:buChar char="Ø"/>
            </a:pPr>
            <a:r>
              <a:rPr lang="en-US" dirty="0"/>
              <a:t>Commonly reused in:</a:t>
            </a:r>
          </a:p>
          <a:p>
            <a:pPr marL="285750" indent="-285750">
              <a:lnSpc>
                <a:spcPct val="150000"/>
              </a:lnSpc>
              <a:buFont typeface="Arial" panose="020B0604020202020204" pitchFamily="34" charset="0"/>
              <a:buChar char="•"/>
            </a:pPr>
            <a:r>
              <a:rPr lang="en-US" b="1" dirty="0"/>
              <a:t>Boilers</a:t>
            </a:r>
            <a:r>
              <a:rPr lang="en-US" dirty="0"/>
              <a:t> (for steam generation)</a:t>
            </a:r>
          </a:p>
          <a:p>
            <a:pPr marL="285750" indent="-285750">
              <a:lnSpc>
                <a:spcPct val="150000"/>
              </a:lnSpc>
              <a:buFont typeface="Arial" panose="020B0604020202020204" pitchFamily="34" charset="0"/>
              <a:buChar char="•"/>
            </a:pPr>
            <a:r>
              <a:rPr lang="en-US" b="1" dirty="0"/>
              <a:t>Reheating furnaces</a:t>
            </a:r>
            <a:r>
              <a:rPr lang="en-US" dirty="0"/>
              <a:t> (to heat metal)</a:t>
            </a:r>
          </a:p>
          <a:p>
            <a:pPr marL="285750" indent="-285750">
              <a:lnSpc>
                <a:spcPct val="150000"/>
              </a:lnSpc>
              <a:buFont typeface="Arial" panose="020B0604020202020204" pitchFamily="34" charset="0"/>
              <a:buChar char="•"/>
            </a:pPr>
            <a:r>
              <a:rPr lang="en-US" b="1" dirty="0"/>
              <a:t>Turbines</a:t>
            </a:r>
            <a:r>
              <a:rPr lang="en-US" dirty="0"/>
              <a:t> (for power generation if sufficiently pressurized)</a:t>
            </a:r>
          </a:p>
          <a:p>
            <a:pPr marL="285750" indent="-285750">
              <a:lnSpc>
                <a:spcPct val="150000"/>
              </a:lnSpc>
              <a:buFont typeface="Wingdings" pitchFamily="2" charset="2"/>
              <a:buChar char="q"/>
            </a:pPr>
            <a:r>
              <a:rPr lang="en-US" b="1" dirty="0"/>
              <a:t>Common Issues to Be Improved:</a:t>
            </a:r>
          </a:p>
          <a:p>
            <a:pPr marL="285750" indent="-285750">
              <a:lnSpc>
                <a:spcPct val="150000"/>
              </a:lnSpc>
              <a:buFont typeface="Wingdings" pitchFamily="2" charset="2"/>
              <a:buChar char="Ø"/>
            </a:pPr>
            <a:r>
              <a:rPr lang="en-US" dirty="0"/>
              <a:t>Low gas recovery efficiency due to </a:t>
            </a:r>
            <a:r>
              <a:rPr lang="en-US" b="1" dirty="0"/>
              <a:t>leakage</a:t>
            </a:r>
            <a:r>
              <a:rPr lang="en-US" dirty="0"/>
              <a:t> and </a:t>
            </a:r>
            <a:r>
              <a:rPr lang="en-US" b="1" dirty="0"/>
              <a:t>poor cleaning</a:t>
            </a:r>
            <a:r>
              <a:rPr lang="en-US" dirty="0"/>
              <a:t>.</a:t>
            </a:r>
          </a:p>
          <a:p>
            <a:pPr marL="285750" indent="-285750">
              <a:lnSpc>
                <a:spcPct val="150000"/>
              </a:lnSpc>
              <a:buFont typeface="Wingdings" pitchFamily="2" charset="2"/>
              <a:buChar char="Ø"/>
            </a:pPr>
            <a:r>
              <a:rPr lang="en-US" b="1" dirty="0"/>
              <a:t>Non-optimized burner systems</a:t>
            </a:r>
            <a:r>
              <a:rPr lang="en-US" dirty="0"/>
              <a:t> → incomplete combustion of CO.</a:t>
            </a:r>
          </a:p>
          <a:p>
            <a:pPr marL="285750" indent="-285750">
              <a:lnSpc>
                <a:spcPct val="150000"/>
              </a:lnSpc>
              <a:buFont typeface="Wingdings" pitchFamily="2" charset="2"/>
              <a:buChar char="Ø"/>
            </a:pPr>
            <a:r>
              <a:rPr lang="en-US" b="1" dirty="0"/>
              <a:t>Lack of synchronization</a:t>
            </a:r>
            <a:r>
              <a:rPr lang="en-US" dirty="0"/>
              <a:t> between gas generation and actual usage demand.</a:t>
            </a:r>
          </a:p>
          <a:p>
            <a:pPr marL="285750" indent="-285750">
              <a:lnSpc>
                <a:spcPct val="150000"/>
              </a:lnSpc>
              <a:buFont typeface="Wingdings" pitchFamily="2" charset="2"/>
              <a:buChar char="Ø"/>
            </a:pPr>
            <a:r>
              <a:rPr lang="en-US" b="1" dirty="0"/>
              <a:t>No buffer gas storage system</a:t>
            </a:r>
            <a:r>
              <a:rPr lang="en-US" dirty="0"/>
              <a:t>, leading to </a:t>
            </a:r>
            <a:r>
              <a:rPr lang="en-US" b="1" dirty="0"/>
              <a:t>excess gas being vented</a:t>
            </a:r>
            <a:r>
              <a:rPr lang="en-US" dirty="0"/>
              <a:t>.</a:t>
            </a:r>
          </a:p>
          <a:p>
            <a:pPr>
              <a:lnSpc>
                <a:spcPct val="150000"/>
              </a:lnSpc>
            </a:pPr>
            <a:endParaRPr lang="en-US" dirty="0"/>
          </a:p>
          <a:p>
            <a:pPr marL="285750" indent="-285750">
              <a:lnSpc>
                <a:spcPct val="150000"/>
              </a:lnSpc>
              <a:buFont typeface="Arial" panose="020B0604020202020204" pitchFamily="34" charset="0"/>
              <a:buChar char="•"/>
            </a:pPr>
            <a:endParaRPr lang="en-US" dirty="0"/>
          </a:p>
        </p:txBody>
      </p:sp>
    </p:spTree>
    <p:extLst>
      <p:ext uri="{BB962C8B-B14F-4D97-AF65-F5344CB8AC3E}">
        <p14:creationId xmlns:p14="http://schemas.microsoft.com/office/powerpoint/2010/main" val="1850409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5609A-8EF4-1732-8ADF-77306BB1CA5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F78DF3B-FEFD-67D9-154C-FC4000A9733C}"/>
              </a:ext>
            </a:extLst>
          </p:cNvPr>
          <p:cNvSpPr txBox="1"/>
          <p:nvPr/>
        </p:nvSpPr>
        <p:spPr>
          <a:xfrm>
            <a:off x="534093" y="1323040"/>
            <a:ext cx="11076660" cy="5442452"/>
          </a:xfrm>
          <a:prstGeom prst="rect">
            <a:avLst/>
          </a:prstGeom>
          <a:noFill/>
        </p:spPr>
        <p:txBody>
          <a:bodyPr wrap="square">
            <a:spAutoFit/>
          </a:bodyPr>
          <a:lstStyle/>
          <a:p>
            <a:pPr marL="285750" indent="-285750">
              <a:lnSpc>
                <a:spcPct val="150000"/>
              </a:lnSpc>
              <a:buFont typeface="Wingdings" pitchFamily="2" charset="2"/>
              <a:buChar char="q"/>
            </a:pPr>
            <a:r>
              <a:rPr lang="en-US" b="1" dirty="0"/>
              <a:t>Context and Existing Issues</a:t>
            </a:r>
          </a:p>
          <a:p>
            <a:pPr marL="285750" indent="-285750">
              <a:lnSpc>
                <a:spcPct val="150000"/>
              </a:lnSpc>
              <a:buFont typeface="Wingdings" pitchFamily="2" charset="2"/>
              <a:buChar char="Ø"/>
            </a:pPr>
            <a:r>
              <a:rPr lang="en-US" dirty="0"/>
              <a:t>Blast Furnace Gas (BFG) accounts for approximately </a:t>
            </a:r>
            <a:r>
              <a:rPr lang="en-US" b="1" dirty="0"/>
              <a:t>20–30% of the input energy</a:t>
            </a:r>
            <a:r>
              <a:rPr lang="en-US" dirty="0"/>
              <a:t> in the pig iron production process.</a:t>
            </a:r>
          </a:p>
          <a:p>
            <a:pPr marL="285750" indent="-285750">
              <a:lnSpc>
                <a:spcPct val="150000"/>
              </a:lnSpc>
              <a:buFont typeface="Wingdings" pitchFamily="2" charset="2"/>
              <a:buChar char="Ø"/>
            </a:pPr>
            <a:r>
              <a:rPr lang="en-US" dirty="0"/>
              <a:t>Many steel plants in Vietnam, such as </a:t>
            </a:r>
            <a:r>
              <a:rPr lang="en-US" dirty="0" err="1"/>
              <a:t>Hòa</a:t>
            </a:r>
            <a:r>
              <a:rPr lang="en-US" dirty="0"/>
              <a:t> </a:t>
            </a:r>
            <a:r>
              <a:rPr lang="en-US" dirty="0" err="1"/>
              <a:t>Phát</a:t>
            </a:r>
            <a:r>
              <a:rPr lang="en-US" dirty="0"/>
              <a:t>, Formosa Hà Tĩnh, and TISCO, have not fully utilized the thermal and energy potential of BFG, leading to:</a:t>
            </a:r>
          </a:p>
          <a:p>
            <a:pPr marL="285750" indent="-285750">
              <a:lnSpc>
                <a:spcPct val="150000"/>
              </a:lnSpc>
              <a:buFont typeface="Arial" panose="020B0604020202020204" pitchFamily="34" charset="0"/>
              <a:buChar char="•"/>
            </a:pPr>
            <a:r>
              <a:rPr lang="en-US" dirty="0"/>
              <a:t>Low combustion efficiency (calorific value ~3,000–3,200 kcal/Nm³)</a:t>
            </a:r>
          </a:p>
          <a:p>
            <a:pPr marL="285750" indent="-285750">
              <a:lnSpc>
                <a:spcPct val="150000"/>
              </a:lnSpc>
              <a:buFont typeface="Arial" panose="020B0604020202020204" pitchFamily="34" charset="0"/>
              <a:buChar char="•"/>
            </a:pPr>
            <a:r>
              <a:rPr lang="en-US" dirty="0"/>
              <a:t>Excess gas is flared or not optimally recovered</a:t>
            </a:r>
          </a:p>
          <a:p>
            <a:pPr marL="285750" indent="-285750">
              <a:lnSpc>
                <a:spcPct val="150000"/>
              </a:lnSpc>
              <a:buFont typeface="Arial" panose="020B0604020202020204" pitchFamily="34" charset="0"/>
              <a:buChar char="•"/>
            </a:pPr>
            <a:r>
              <a:rPr lang="en-US" dirty="0"/>
              <a:t>Environmental pollution and wasted fuel costs</a:t>
            </a:r>
          </a:p>
          <a:p>
            <a:pPr marL="285750" indent="-285750">
              <a:lnSpc>
                <a:spcPct val="150000"/>
              </a:lnSpc>
              <a:buFont typeface="Wingdings" pitchFamily="2" charset="2"/>
              <a:buChar char="q"/>
            </a:pPr>
            <a:r>
              <a:rPr lang="en-US" b="1" dirty="0"/>
              <a:t>Implementation in Vietnam</a:t>
            </a:r>
          </a:p>
          <a:p>
            <a:pPr marL="285750" indent="-285750">
              <a:lnSpc>
                <a:spcPct val="150000"/>
              </a:lnSpc>
              <a:buFont typeface="Wingdings" pitchFamily="2" charset="2"/>
              <a:buChar char="Ø"/>
            </a:pPr>
            <a:r>
              <a:rPr lang="en-US" dirty="0"/>
              <a:t>Formosa Hà Tĩnh: has implemented a power generation system using BFG (Gas Turbine + HRSG)</a:t>
            </a:r>
          </a:p>
          <a:p>
            <a:pPr marL="285750" indent="-285750">
              <a:lnSpc>
                <a:spcPct val="150000"/>
              </a:lnSpc>
              <a:buFont typeface="Wingdings" pitchFamily="2" charset="2"/>
              <a:buChar char="Ø"/>
            </a:pPr>
            <a:r>
              <a:rPr lang="en-US" dirty="0" err="1"/>
              <a:t>Hòa</a:t>
            </a:r>
            <a:r>
              <a:rPr lang="en-US" dirty="0"/>
              <a:t> </a:t>
            </a:r>
            <a:r>
              <a:rPr lang="en-US" dirty="0" err="1"/>
              <a:t>Phát</a:t>
            </a:r>
            <a:r>
              <a:rPr lang="en-US" dirty="0"/>
              <a:t> Dung </a:t>
            </a:r>
            <a:r>
              <a:rPr lang="en-US" dirty="0" err="1"/>
              <a:t>Quất</a:t>
            </a:r>
            <a:r>
              <a:rPr lang="en-US" dirty="0"/>
              <a:t>: uses BFG for drying systems, sintering, and power generation</a:t>
            </a:r>
          </a:p>
          <a:p>
            <a:pPr marL="285750" indent="-285750">
              <a:lnSpc>
                <a:spcPct val="150000"/>
              </a:lnSpc>
              <a:buFont typeface="Wingdings" pitchFamily="2" charset="2"/>
              <a:buChar char="Ø"/>
            </a:pPr>
            <a:r>
              <a:rPr lang="en-US" dirty="0"/>
              <a:t>TISCO: is researching upgrades to the gas cleaning system and reuse of blast furnace gas</a:t>
            </a:r>
          </a:p>
          <a:p>
            <a:pPr marL="285750" indent="-285750">
              <a:lnSpc>
                <a:spcPct val="150000"/>
              </a:lnSpc>
              <a:buFont typeface="Arial" panose="020B0604020202020204" pitchFamily="34" charset="0"/>
              <a:buChar char="•"/>
            </a:pPr>
            <a:endParaRPr lang="en-US" dirty="0"/>
          </a:p>
        </p:txBody>
      </p:sp>
      <p:sp>
        <p:nvSpPr>
          <p:cNvPr id="2" name="TextBox 1">
            <a:extLst>
              <a:ext uri="{FF2B5EF4-FFF2-40B4-BE49-F238E27FC236}">
                <a16:creationId xmlns:a16="http://schemas.microsoft.com/office/drawing/2014/main" id="{D23AF4C6-B3F6-86E9-7016-396A7300D982}"/>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4112024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843E-80F4-6EF2-31B3-35821FECB31A}"/>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04B8D466-B8F3-CE2E-C1A4-2508D64101BC}"/>
              </a:ext>
            </a:extLst>
          </p:cNvPr>
          <p:cNvSpPr>
            <a:spLocks noChangeArrowheads="1"/>
          </p:cNvSpPr>
          <p:nvPr/>
        </p:nvSpPr>
        <p:spPr bwMode="auto">
          <a:xfrm>
            <a:off x="631717" y="1370651"/>
            <a:ext cx="10928565" cy="4611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Solutions to Improve Blast Furnace Gas (BFG) Utilization Efficiency</a:t>
            </a:r>
          </a:p>
          <a:p>
            <a:pPr marL="285750" indent="-285750">
              <a:lnSpc>
                <a:spcPct val="150000"/>
              </a:lnSpc>
              <a:buFont typeface="Wingdings" pitchFamily="2" charset="2"/>
              <a:buChar char="Ø"/>
            </a:pPr>
            <a:r>
              <a:rPr lang="en-US" b="1" dirty="0"/>
              <a:t>Increase the reuse rate of BFG</a:t>
            </a:r>
            <a:endParaRPr lang="en-US" dirty="0"/>
          </a:p>
          <a:p>
            <a:pPr marL="742950" lvl="1" indent="-285750">
              <a:lnSpc>
                <a:spcPct val="150000"/>
              </a:lnSpc>
              <a:buFont typeface="Arial" panose="020B0604020202020204" pitchFamily="34" charset="0"/>
              <a:buChar char="•"/>
            </a:pPr>
            <a:r>
              <a:rPr lang="en-US" i="1" dirty="0"/>
              <a:t>Before improvement:</a:t>
            </a:r>
            <a:r>
              <a:rPr lang="en-US" dirty="0"/>
              <a:t> 60% of generated gas was reused</a:t>
            </a:r>
          </a:p>
          <a:p>
            <a:pPr marL="742950" lvl="1" indent="-285750">
              <a:lnSpc>
                <a:spcPct val="150000"/>
              </a:lnSpc>
              <a:buFont typeface="Arial" panose="020B0604020202020204" pitchFamily="34" charset="0"/>
              <a:buChar char="•"/>
            </a:pPr>
            <a:r>
              <a:rPr lang="en-US" i="1" dirty="0"/>
              <a:t>After improvement:</a:t>
            </a:r>
            <a:r>
              <a:rPr lang="en-US" dirty="0"/>
              <a:t> Reached 85–90%</a:t>
            </a:r>
          </a:p>
          <a:p>
            <a:pPr marL="285750" indent="-285750">
              <a:lnSpc>
                <a:spcPct val="150000"/>
              </a:lnSpc>
              <a:buFont typeface="Wingdings" pitchFamily="2" charset="2"/>
              <a:buChar char="Ø"/>
            </a:pPr>
            <a:r>
              <a:rPr lang="en-US" b="1" dirty="0"/>
              <a:t>Install preheating systems for hot blast using BFG</a:t>
            </a:r>
            <a:endParaRPr lang="en-US" dirty="0"/>
          </a:p>
          <a:p>
            <a:pPr marL="742950" lvl="1" indent="-285750">
              <a:lnSpc>
                <a:spcPct val="150000"/>
              </a:lnSpc>
              <a:buFont typeface="Arial" panose="020B0604020202020204" pitchFamily="34" charset="0"/>
              <a:buChar char="•"/>
            </a:pPr>
            <a:r>
              <a:rPr lang="en-US" dirty="0"/>
              <a:t>Enhances heat exchange efficiency</a:t>
            </a:r>
          </a:p>
          <a:p>
            <a:pPr marL="742950" lvl="1" indent="-285750">
              <a:lnSpc>
                <a:spcPct val="150000"/>
              </a:lnSpc>
              <a:buFont typeface="Arial" panose="020B0604020202020204" pitchFamily="34" charset="0"/>
              <a:buChar char="•"/>
            </a:pPr>
            <a:r>
              <a:rPr lang="en-US" dirty="0"/>
              <a:t>Reduces coke consumption in the furnace</a:t>
            </a:r>
          </a:p>
          <a:p>
            <a:pPr marL="285750" indent="-285750">
              <a:lnSpc>
                <a:spcPct val="150000"/>
              </a:lnSpc>
              <a:buFont typeface="Wingdings" pitchFamily="2" charset="2"/>
              <a:buChar char="Ø"/>
            </a:pPr>
            <a:r>
              <a:rPr lang="en-US" b="1" dirty="0"/>
              <a:t>Integrate a Blast Furnace Gas Turbine (BFGT): </a:t>
            </a:r>
            <a:r>
              <a:rPr lang="en-US" dirty="0"/>
              <a:t>Enables power generation with ~25–30% efficiency</a:t>
            </a:r>
          </a:p>
          <a:p>
            <a:pPr marL="285750" indent="-285750">
              <a:lnSpc>
                <a:spcPct val="150000"/>
              </a:lnSpc>
              <a:buFont typeface="Wingdings" pitchFamily="2" charset="2"/>
              <a:buChar char="Ø"/>
            </a:pPr>
            <a:r>
              <a:rPr lang="en-US" b="1" dirty="0"/>
              <a:t>Optimize the BFG combustion chamber</a:t>
            </a:r>
            <a:endParaRPr lang="en-US" dirty="0"/>
          </a:p>
          <a:p>
            <a:pPr marL="742950" lvl="1" indent="-285750">
              <a:lnSpc>
                <a:spcPct val="150000"/>
              </a:lnSpc>
              <a:buFont typeface="Arial" panose="020B0604020202020204" pitchFamily="34" charset="0"/>
              <a:buChar char="•"/>
            </a:pPr>
            <a:r>
              <a:rPr lang="en-US" dirty="0"/>
              <a:t>Maintain optimal combustion conditions (air-to-fuel ratio, temperature, pressure)</a:t>
            </a:r>
          </a:p>
          <a:p>
            <a:pPr marL="742950" lvl="1" indent="-285750">
              <a:lnSpc>
                <a:spcPct val="150000"/>
              </a:lnSpc>
              <a:buFont typeface="Arial" panose="020B0604020202020204" pitchFamily="34" charset="0"/>
              <a:buChar char="•"/>
            </a:pPr>
            <a:r>
              <a:rPr lang="en-US" dirty="0"/>
              <a:t>Automate combustion control systems using </a:t>
            </a:r>
            <a:r>
              <a:rPr lang="en-US" b="1" dirty="0"/>
              <a:t>PLC</a:t>
            </a:r>
            <a:r>
              <a:rPr lang="en-US" dirty="0"/>
              <a:t> or </a:t>
            </a:r>
            <a:r>
              <a:rPr lang="en-US" b="1" dirty="0"/>
              <a:t>DCS</a:t>
            </a:r>
            <a:endParaRPr lang="en-US" dirty="0"/>
          </a:p>
        </p:txBody>
      </p:sp>
      <p:sp>
        <p:nvSpPr>
          <p:cNvPr id="2" name="TextBox 1">
            <a:extLst>
              <a:ext uri="{FF2B5EF4-FFF2-40B4-BE49-F238E27FC236}">
                <a16:creationId xmlns:a16="http://schemas.microsoft.com/office/drawing/2014/main" id="{20D194EA-CAE5-288B-22FD-A68AB5951689}"/>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1294175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0B5A0-E7CB-E658-CED5-80D5DF4CF9D0}"/>
            </a:ext>
          </a:extLst>
        </p:cNvPr>
        <p:cNvGrpSpPr/>
        <p:nvPr/>
      </p:nvGrpSpPr>
      <p:grpSpPr>
        <a:xfrm>
          <a:off x="0" y="0"/>
          <a:ext cx="0" cy="0"/>
          <a:chOff x="0" y="0"/>
          <a:chExt cx="0" cy="0"/>
        </a:xfrm>
      </p:grpSpPr>
      <p:sp>
        <p:nvSpPr>
          <p:cNvPr id="5" name="Rectangle 3">
            <a:extLst>
              <a:ext uri="{FF2B5EF4-FFF2-40B4-BE49-F238E27FC236}">
                <a16:creationId xmlns:a16="http://schemas.microsoft.com/office/drawing/2014/main" id="{D9BD17FC-8CA1-E33E-08E4-69F6FF444FAD}"/>
              </a:ext>
            </a:extLst>
          </p:cNvPr>
          <p:cNvSpPr>
            <a:spLocks noChangeArrowheads="1"/>
          </p:cNvSpPr>
          <p:nvPr/>
        </p:nvSpPr>
        <p:spPr bwMode="auto">
          <a:xfrm>
            <a:off x="599154" y="1190641"/>
            <a:ext cx="9025294" cy="211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eaLnBrk="0" fontAlgn="base" hangingPunct="0">
              <a:lnSpc>
                <a:spcPct val="150000"/>
              </a:lnSpc>
              <a:spcBef>
                <a:spcPct val="0"/>
              </a:spcBef>
              <a:spcAft>
                <a:spcPct val="0"/>
              </a:spcAft>
              <a:buFont typeface="Wingdings" panose="05000000000000000000" pitchFamily="2" charset="2"/>
              <a:buChar char="q"/>
            </a:pPr>
            <a:r>
              <a:rPr lang="en-US" altLang="en-US" b="1" dirty="0">
                <a:latin typeface="Arial" panose="020B0604020202020204" pitchFamily="34" charset="0"/>
              </a:rPr>
              <a:t>Preliminary calculation of potential savings</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lvl="0" eaLnBrk="0" fontAlgn="base" hangingPunct="0">
              <a:lnSpc>
                <a:spcPct val="150000"/>
              </a:lnSpc>
              <a:spcBef>
                <a:spcPct val="0"/>
              </a:spcBef>
              <a:spcAft>
                <a:spcPct val="0"/>
              </a:spcAft>
            </a:pPr>
            <a:r>
              <a:rPr lang="en-US" altLang="en-US" b="1" dirty="0">
                <a:latin typeface="Arial" panose="020B0604020202020204" pitchFamily="34" charset="0"/>
              </a:rPr>
              <a:t>Input Assumptions:</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Gas production: 1,500 Nm³/ton of cast iron.</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The plant produces 1,000,000 tons of cast iron/year → 1.5 billion Nm³/year.</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lvl="0" indent="-285750" eaLnBrk="0" fontAlgn="base" hangingPunct="0">
              <a:lnSpc>
                <a:spcPct val="150000"/>
              </a:lnSpc>
              <a:spcBef>
                <a:spcPct val="0"/>
              </a:spcBef>
              <a:spcAft>
                <a:spcPct val="0"/>
              </a:spcAft>
              <a:buFont typeface="Wingdings" pitchFamily="2" charset="2"/>
              <a:buChar char="Ø"/>
            </a:pPr>
            <a:r>
              <a:rPr lang="en-US" altLang="en-US" dirty="0">
                <a:latin typeface="Arial" panose="020B0604020202020204" pitchFamily="34" charset="0"/>
              </a:rPr>
              <a:t>BFG Thermal Value: 3,500 kJ/Nm³.</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6E4741F5-F19A-BF90-B297-A4724DF587FB}"/>
              </a:ext>
            </a:extLst>
          </p:cNvPr>
          <p:cNvSpPr txBox="1"/>
          <p:nvPr/>
        </p:nvSpPr>
        <p:spPr>
          <a:xfrm>
            <a:off x="599154" y="3429000"/>
            <a:ext cx="11287176" cy="1713354"/>
          </a:xfrm>
          <a:prstGeom prst="rect">
            <a:avLst/>
          </a:prstGeom>
          <a:noFill/>
        </p:spPr>
        <p:txBody>
          <a:bodyPr wrap="square">
            <a:spAutoFit/>
          </a:bodyPr>
          <a:lstStyle/>
          <a:p>
            <a:pPr>
              <a:lnSpc>
                <a:spcPct val="150000"/>
              </a:lnSpc>
              <a:buNone/>
            </a:pPr>
            <a:r>
              <a:rPr lang="vi-VN" b="1" dirty="0"/>
              <a:t>1. Total energy in BFG/year:</a:t>
            </a:r>
            <a:endParaRPr lang="en-US" b="1" dirty="0"/>
          </a:p>
          <a:p>
            <a:pPr>
              <a:lnSpc>
                <a:spcPct val="150000"/>
              </a:lnSpc>
              <a:buNone/>
            </a:pPr>
            <a:r>
              <a:rPr lang="vi-VN" b="1" dirty="0"/>
              <a:t>2. Pre-improvement: 60% reusable → energy efficiency: 0.60×1,458=875GWh</a:t>
            </a:r>
            <a:endParaRPr lang="en-US" b="1" dirty="0"/>
          </a:p>
          <a:p>
            <a:pPr>
              <a:lnSpc>
                <a:spcPct val="150000"/>
              </a:lnSpc>
              <a:buNone/>
            </a:pPr>
            <a:r>
              <a:rPr lang="en-US" b="1" dirty="0"/>
              <a:t>3. After improvement: 90% reusable → energy efficiency: 0.90×1,458=1,312GWh</a:t>
            </a:r>
          </a:p>
          <a:p>
            <a:pPr>
              <a:lnSpc>
                <a:spcPct val="150000"/>
              </a:lnSpc>
              <a:buNone/>
            </a:pPr>
            <a:r>
              <a:rPr lang="en-US" b="1" dirty="0"/>
              <a:t>✅ Differential energy recovery: 1,312−875=437GWh/year</a:t>
            </a:r>
            <a:endParaRPr lang="vi-VN" b="1" dirty="0"/>
          </a:p>
        </p:txBody>
      </p:sp>
      <p:pic>
        <p:nvPicPr>
          <p:cNvPr id="8" name="Picture 7">
            <a:extLst>
              <a:ext uri="{FF2B5EF4-FFF2-40B4-BE49-F238E27FC236}">
                <a16:creationId xmlns:a16="http://schemas.microsoft.com/office/drawing/2014/main" id="{5F51E93A-8DEE-8CBC-3EAA-11626BE4F8A3}"/>
              </a:ext>
            </a:extLst>
          </p:cNvPr>
          <p:cNvPicPr>
            <a:picLocks noChangeAspect="1"/>
          </p:cNvPicPr>
          <p:nvPr/>
        </p:nvPicPr>
        <p:blipFill>
          <a:blip r:embed="rId3"/>
          <a:stretch>
            <a:fillRect/>
          </a:stretch>
        </p:blipFill>
        <p:spPr>
          <a:xfrm>
            <a:off x="4437443" y="3429000"/>
            <a:ext cx="7030431" cy="476316"/>
          </a:xfrm>
          <a:prstGeom prst="rect">
            <a:avLst/>
          </a:prstGeom>
        </p:spPr>
      </p:pic>
      <p:sp>
        <p:nvSpPr>
          <p:cNvPr id="2" name="TextBox 1">
            <a:extLst>
              <a:ext uri="{FF2B5EF4-FFF2-40B4-BE49-F238E27FC236}">
                <a16:creationId xmlns:a16="http://schemas.microsoft.com/office/drawing/2014/main" id="{FB8910B0-C1CC-D19D-0AD8-0F6643BC86FC}"/>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2050795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FD3C3-C58E-E67B-6720-9558A768CE7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6F506536-0EB5-1C6D-7989-D0EFC2C362A1}"/>
              </a:ext>
            </a:extLst>
          </p:cNvPr>
          <p:cNvSpPr txBox="1"/>
          <p:nvPr/>
        </p:nvSpPr>
        <p:spPr>
          <a:xfrm>
            <a:off x="766996" y="1238572"/>
            <a:ext cx="10515381" cy="2118465"/>
          </a:xfrm>
          <a:prstGeom prst="rect">
            <a:avLst/>
          </a:prstGeom>
          <a:noFill/>
        </p:spPr>
        <p:txBody>
          <a:bodyPr wrap="square">
            <a:spAutoFit/>
          </a:bodyPr>
          <a:lstStyle/>
          <a:p>
            <a:pPr marL="285750" indent="-285750">
              <a:lnSpc>
                <a:spcPct val="150000"/>
              </a:lnSpc>
              <a:buFont typeface="Wingdings" pitchFamily="2" charset="2"/>
              <a:buChar char="q"/>
            </a:pPr>
            <a:r>
              <a:rPr lang="en-US" b="1" dirty="0"/>
              <a:t>Cost Savings Conversion</a:t>
            </a:r>
          </a:p>
          <a:p>
            <a:pPr>
              <a:lnSpc>
                <a:spcPct val="150000"/>
              </a:lnSpc>
            </a:pPr>
            <a:r>
              <a:rPr lang="en-US" dirty="0"/>
              <a:t>If BFG is converted into electricity using a </a:t>
            </a:r>
            <a:r>
              <a:rPr lang="en-US" b="1" dirty="0"/>
              <a:t>BFG turbine</a:t>
            </a:r>
            <a:r>
              <a:rPr lang="en-US" dirty="0"/>
              <a:t> at ~30% efficiency, the output would be:</a:t>
            </a:r>
            <a:br>
              <a:rPr lang="en-US" dirty="0"/>
            </a:br>
            <a:r>
              <a:rPr lang="en-US" b="1" dirty="0"/>
              <a:t>437 GWh × 30% = 131 GWh of equivalent electricity</a:t>
            </a:r>
            <a:endParaRPr lang="en-US" dirty="0"/>
          </a:p>
          <a:p>
            <a:pPr>
              <a:lnSpc>
                <a:spcPct val="150000"/>
              </a:lnSpc>
            </a:pPr>
            <a:r>
              <a:rPr lang="en-US" dirty="0"/>
              <a:t>→ At an average industrial electricity price of </a:t>
            </a:r>
            <a:r>
              <a:rPr lang="en-US" b="1" dirty="0"/>
              <a:t>0.08 USD/kWh</a:t>
            </a:r>
            <a:r>
              <a:rPr lang="en-US" dirty="0"/>
              <a:t>:</a:t>
            </a:r>
            <a:br>
              <a:rPr lang="en-US" dirty="0"/>
            </a:br>
            <a:r>
              <a:rPr lang="en-US" b="1" dirty="0"/>
              <a:t>131 × 10⁶ × 0.08 = 10.48 million USD/year</a:t>
            </a:r>
            <a:endParaRPr lang="en-US" dirty="0"/>
          </a:p>
        </p:txBody>
      </p:sp>
      <p:graphicFrame>
        <p:nvGraphicFramePr>
          <p:cNvPr id="10" name="Table 9">
            <a:extLst>
              <a:ext uri="{FF2B5EF4-FFF2-40B4-BE49-F238E27FC236}">
                <a16:creationId xmlns:a16="http://schemas.microsoft.com/office/drawing/2014/main" id="{E0844556-DA7E-A61E-5B72-DA711E947CB1}"/>
              </a:ext>
            </a:extLst>
          </p:cNvPr>
          <p:cNvGraphicFramePr>
            <a:graphicFrameLocks noGrp="1"/>
          </p:cNvGraphicFramePr>
          <p:nvPr>
            <p:extLst>
              <p:ext uri="{D42A27DB-BD31-4B8C-83A1-F6EECF244321}">
                <p14:modId xmlns:p14="http://schemas.microsoft.com/office/powerpoint/2010/main" val="2351384917"/>
              </p:ext>
            </p:extLst>
          </p:nvPr>
        </p:nvGraphicFramePr>
        <p:xfrm>
          <a:off x="766996" y="4037551"/>
          <a:ext cx="10286891" cy="1879920"/>
        </p:xfrm>
        <a:graphic>
          <a:graphicData uri="http://schemas.openxmlformats.org/drawingml/2006/table">
            <a:tbl>
              <a:tblPr/>
              <a:tblGrid>
                <a:gridCol w="3791001">
                  <a:extLst>
                    <a:ext uri="{9D8B030D-6E8A-4147-A177-3AD203B41FA5}">
                      <a16:colId xmlns:a16="http://schemas.microsoft.com/office/drawing/2014/main" val="1248193790"/>
                    </a:ext>
                  </a:extLst>
                </a:gridCol>
                <a:gridCol w="2289573">
                  <a:extLst>
                    <a:ext uri="{9D8B030D-6E8A-4147-A177-3AD203B41FA5}">
                      <a16:colId xmlns:a16="http://schemas.microsoft.com/office/drawing/2014/main" val="1884084937"/>
                    </a:ext>
                  </a:extLst>
                </a:gridCol>
                <a:gridCol w="2278924">
                  <a:extLst>
                    <a:ext uri="{9D8B030D-6E8A-4147-A177-3AD203B41FA5}">
                      <a16:colId xmlns:a16="http://schemas.microsoft.com/office/drawing/2014/main" val="1372730438"/>
                    </a:ext>
                  </a:extLst>
                </a:gridCol>
                <a:gridCol w="1927393">
                  <a:extLst>
                    <a:ext uri="{9D8B030D-6E8A-4147-A177-3AD203B41FA5}">
                      <a16:colId xmlns:a16="http://schemas.microsoft.com/office/drawing/2014/main" val="3924573711"/>
                    </a:ext>
                  </a:extLst>
                </a:gridCol>
              </a:tblGrid>
              <a:tr h="0">
                <a:tc>
                  <a:txBody>
                    <a:bodyPr/>
                    <a:lstStyle/>
                    <a:p>
                      <a:r>
                        <a:rPr lang="en-US" dirty="0" err="1"/>
                        <a:t>Chỉ</a:t>
                      </a:r>
                      <a:r>
                        <a:rPr lang="en-US" dirty="0"/>
                        <a:t> </a:t>
                      </a:r>
                      <a:r>
                        <a:rPr lang="en-US" dirty="0" err="1"/>
                        <a:t>tiêu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a:t>Trước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Sau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Lợi ích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87060565"/>
                  </a:ext>
                </a:extLst>
              </a:tr>
              <a:tr h="0">
                <a:tc>
                  <a:txBody>
                    <a:bodyPr/>
                    <a:lstStyle/>
                    <a:p>
                      <a:r>
                        <a:rPr lang="en-US" dirty="0" err="1"/>
                        <a:t>Tỷ</a:t>
                      </a:r>
                      <a:r>
                        <a:rPr lang="en-US" dirty="0"/>
                        <a:t> </a:t>
                      </a:r>
                      <a:r>
                        <a:rPr lang="en-US" dirty="0" err="1"/>
                        <a:t>lệ</a:t>
                      </a:r>
                      <a:r>
                        <a:rPr lang="en-US" dirty="0"/>
                        <a:t> </a:t>
                      </a:r>
                      <a:r>
                        <a:rPr lang="en-US" dirty="0" err="1"/>
                        <a:t>tái</a:t>
                      </a:r>
                      <a:r>
                        <a:rPr lang="en-US" dirty="0"/>
                        <a:t> </a:t>
                      </a:r>
                      <a:r>
                        <a:rPr lang="en-US" dirty="0" err="1"/>
                        <a:t>sử</a:t>
                      </a:r>
                      <a:r>
                        <a:rPr lang="en-US" dirty="0"/>
                        <a:t> </a:t>
                      </a:r>
                      <a:r>
                        <a:rPr lang="en-US" dirty="0" err="1"/>
                        <a:t>dụng</a:t>
                      </a:r>
                      <a:r>
                        <a:rPr lang="en-US" dirty="0"/>
                        <a:t>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5493918"/>
                  </a:ext>
                </a:extLst>
              </a:tr>
              <a:tr h="0">
                <a:tc>
                  <a:txBody>
                    <a:bodyPr/>
                    <a:lstStyle/>
                    <a:p>
                      <a:r>
                        <a:rPr lang="vi-VN" dirty="0"/>
                        <a:t>Năng lượng tái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875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1.312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+437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0070151"/>
                  </a:ext>
                </a:extLst>
              </a:tr>
              <a:tr h="0">
                <a:tc>
                  <a:txBody>
                    <a:bodyPr/>
                    <a:lstStyle/>
                    <a:p>
                      <a:r>
                        <a:rPr lang="en-US"/>
                        <a:t>Giá trị tiết kiệm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~10,5 triệu USD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7157647"/>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~111.000 tấn/năm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7549054"/>
                  </a:ext>
                </a:extLst>
              </a:tr>
            </a:tbl>
          </a:graphicData>
        </a:graphic>
      </p:graphicFrame>
      <p:sp>
        <p:nvSpPr>
          <p:cNvPr id="12" name="TextBox 11">
            <a:extLst>
              <a:ext uri="{FF2B5EF4-FFF2-40B4-BE49-F238E27FC236}">
                <a16:creationId xmlns:a16="http://schemas.microsoft.com/office/drawing/2014/main" id="{05B6DF19-EA04-AAFC-070B-8EECC8F2D1A0}"/>
              </a:ext>
            </a:extLst>
          </p:cNvPr>
          <p:cNvSpPr txBox="1"/>
          <p:nvPr/>
        </p:nvSpPr>
        <p:spPr>
          <a:xfrm>
            <a:off x="766996" y="3534265"/>
            <a:ext cx="6096000" cy="379656"/>
          </a:xfrm>
          <a:prstGeom prst="rect">
            <a:avLst/>
          </a:prstGeom>
          <a:noFill/>
        </p:spPr>
        <p:txBody>
          <a:bodyPr wrap="square">
            <a:spAutoFit/>
          </a:bodyPr>
          <a:lstStyle/>
          <a:p>
            <a:pPr marL="342900" indent="-342900">
              <a:buFont typeface="Wingdings" panose="05000000000000000000" pitchFamily="2" charset="2"/>
              <a:buChar char="q"/>
            </a:pPr>
            <a:r>
              <a:rPr lang="en-US" b="1" dirty="0"/>
              <a:t>Summary of benefits</a:t>
            </a:r>
            <a:endParaRPr lang="en-US" dirty="0"/>
          </a:p>
        </p:txBody>
      </p:sp>
      <p:sp>
        <p:nvSpPr>
          <p:cNvPr id="2" name="TextBox 1">
            <a:extLst>
              <a:ext uri="{FF2B5EF4-FFF2-40B4-BE49-F238E27FC236}">
                <a16:creationId xmlns:a16="http://schemas.microsoft.com/office/drawing/2014/main" id="{A351A36E-1BCA-D6AB-B842-A4ED27F5BF3D}"/>
              </a:ext>
            </a:extLst>
          </p:cNvPr>
          <p:cNvSpPr txBox="1"/>
          <p:nvPr/>
        </p:nvSpPr>
        <p:spPr>
          <a:xfrm>
            <a:off x="534093" y="547527"/>
            <a:ext cx="11438168" cy="523220"/>
          </a:xfrm>
          <a:prstGeom prst="rect">
            <a:avLst/>
          </a:prstGeom>
          <a:noFill/>
        </p:spPr>
        <p:txBody>
          <a:bodyPr wrap="square" rtlCol="0">
            <a:spAutoFit/>
          </a:bodyPr>
          <a:lstStyle/>
          <a:p>
            <a:pPr>
              <a:defRPr/>
            </a:pPr>
            <a:r>
              <a:rPr lang="en-US" sz="2800" b="1" dirty="0">
                <a:solidFill>
                  <a:schemeClr val="accent1">
                    <a:lumMod val="50000"/>
                  </a:schemeClr>
                </a:solidFill>
              </a:rPr>
              <a:t>1.2 Improving Blast Furnace Gas Efficiency (Top Gas Recovery)</a:t>
            </a:r>
            <a:r>
              <a:rPr lang="en-US" sz="2800" b="1" dirty="0">
                <a:solidFill>
                  <a:schemeClr val="accent1">
                    <a:lumMod val="50000"/>
                  </a:schemeClr>
                </a:solidFill>
                <a:latin typeface="Arial" panose="020B0604020202020204" pitchFamily="34" charset="0"/>
                <a:cs typeface="Arial" panose="020B0604020202020204" pitchFamily="34" charset="0"/>
              </a:rPr>
              <a:t> </a:t>
            </a:r>
            <a:endParaRPr lang="en-US" sz="2800" b="1" dirty="0">
              <a:solidFill>
                <a:schemeClr val="accent1">
                  <a:lumMod val="50000"/>
                </a:schemeClr>
              </a:solidFill>
            </a:endParaRPr>
          </a:p>
        </p:txBody>
      </p:sp>
    </p:spTree>
    <p:extLst>
      <p:ext uri="{BB962C8B-B14F-4D97-AF65-F5344CB8AC3E}">
        <p14:creationId xmlns:p14="http://schemas.microsoft.com/office/powerpoint/2010/main" val="645887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0"/>
          <p:cNvSpPr/>
          <p:nvPr/>
        </p:nvSpPr>
        <p:spPr>
          <a:xfrm>
            <a:off x="0" y="466150"/>
            <a:ext cx="12192000" cy="816740"/>
          </a:xfrm>
          <a:prstGeom prst="rect">
            <a:avLst/>
          </a:prstGeom>
          <a:noFill/>
          <a:ln/>
        </p:spPr>
        <p:txBody>
          <a:bodyPr wrap="square" lIns="0" tIns="0" rIns="0" bIns="0" rtlCol="0" anchor="t"/>
          <a:lstStyle/>
          <a:p>
            <a:pPr marL="0" indent="0" algn="ctr">
              <a:buNone/>
            </a:pPr>
            <a:r>
              <a:rPr lang="en-US" sz="2400" b="1">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
        <p:nvSpPr>
          <p:cNvPr id="8" name="Text 1"/>
          <p:cNvSpPr/>
          <p:nvPr/>
        </p:nvSpPr>
        <p:spPr>
          <a:xfrm>
            <a:off x="6850250" y="1379153"/>
            <a:ext cx="5114441" cy="5226398"/>
          </a:xfrm>
          <a:prstGeom prst="rect">
            <a:avLst/>
          </a:prstGeom>
          <a:noFill/>
          <a:ln w="12700">
            <a:solidFill>
              <a:schemeClr val="accent1">
                <a:shade val="15000"/>
                <a:alpha val="66000"/>
              </a:schemeClr>
            </a:solidFill>
          </a:ln>
        </p:spPr>
        <p:txBody>
          <a:bodyPr wrap="square" lIns="0" tIns="0" rIns="0" bIns="0" rtlCol="0" anchor="t"/>
          <a:lstStyle/>
          <a:p>
            <a:pPr marL="285750" indent="-285750" algn="just">
              <a:lnSpc>
                <a:spcPts val="2850"/>
              </a:lnSpc>
              <a:buFont typeface="Wingdings" pitchFamily="2" charset="2"/>
              <a:buChar char="Ø"/>
            </a:pPr>
            <a:r>
              <a:rPr lang="en-US" dirty="0">
                <a:ea typeface="Source Serif Pro" pitchFamily="34" charset="-122"/>
                <a:cs typeface="Source Serif Pro" pitchFamily="34" charset="-120"/>
              </a:rPr>
              <a:t>Replacing a portion of coke with pulverized coal injection (PCI) helps lower costs and reduce dependence on coke. This can be further combined with natural gas injection (NGI) or hydrogen injection to reduce CO₂ emissions. Each 1 kg of injected coal can replace approximately 1–1.2 kg of coke.</a:t>
            </a:r>
          </a:p>
          <a:p>
            <a:pPr marL="285750" indent="-285750" algn="just">
              <a:lnSpc>
                <a:spcPts val="2850"/>
              </a:lnSpc>
              <a:buFont typeface="Wingdings" pitchFamily="2" charset="2"/>
              <a:buChar char="Ø"/>
            </a:pPr>
            <a:r>
              <a:rPr lang="en-US" dirty="0">
                <a:ea typeface="Source Serif Pro" pitchFamily="34" charset="-122"/>
                <a:cs typeface="Source Serif Pro" pitchFamily="34" charset="-120"/>
              </a:rPr>
              <a:t>Increasing the oxygen concentration in the blast air improves combustion efficiency and reduces fuel consumption. When combined with pulverized coal injection (PCI) technology, it helps optimize furnace performance, leading to a 5–10% reduction in fuel use.</a:t>
            </a:r>
            <a:endParaRPr lang="en-US" dirty="0"/>
          </a:p>
          <a:p>
            <a:pPr marL="285750" indent="-285750" algn="just">
              <a:lnSpc>
                <a:spcPts val="2850"/>
              </a:lnSpc>
              <a:buFont typeface="Wingdings" pitchFamily="2" charset="2"/>
              <a:buChar char="Ø"/>
            </a:pPr>
            <a:endParaRPr lang="en-US" dirty="0"/>
          </a:p>
        </p:txBody>
      </p:sp>
      <p:sp>
        <p:nvSpPr>
          <p:cNvPr id="9" name="Text 2"/>
          <p:cNvSpPr/>
          <p:nvPr/>
        </p:nvSpPr>
        <p:spPr>
          <a:xfrm>
            <a:off x="614149" y="3545944"/>
            <a:ext cx="6426036" cy="1451610"/>
          </a:xfrm>
          <a:prstGeom prst="rect">
            <a:avLst/>
          </a:prstGeom>
          <a:noFill/>
          <a:ln/>
        </p:spPr>
        <p:txBody>
          <a:bodyPr wrap="square" lIns="0" tIns="0" rIns="0" bIns="0" rtlCol="0" anchor="t"/>
          <a:lstStyle/>
          <a:p>
            <a:pPr marL="0" indent="0" algn="just">
              <a:lnSpc>
                <a:spcPts val="2850"/>
              </a:lnSpc>
              <a:buNone/>
            </a:pPr>
            <a:endParaRPr lang="en-US" dirty="0"/>
          </a:p>
        </p:txBody>
      </p:sp>
      <p:sp>
        <p:nvSpPr>
          <p:cNvPr id="3" name="TextBox 2">
            <a:extLst>
              <a:ext uri="{FF2B5EF4-FFF2-40B4-BE49-F238E27FC236}">
                <a16:creationId xmlns:a16="http://schemas.microsoft.com/office/drawing/2014/main" id="{FC461668-1983-7D55-91BA-B0D6A6AEA9AF}"/>
              </a:ext>
            </a:extLst>
          </p:cNvPr>
          <p:cNvSpPr txBox="1"/>
          <p:nvPr/>
        </p:nvSpPr>
        <p:spPr>
          <a:xfrm>
            <a:off x="614149" y="1447965"/>
            <a:ext cx="5693661" cy="4195957"/>
          </a:xfrm>
          <a:prstGeom prst="rect">
            <a:avLst/>
          </a:prstGeom>
          <a:solidFill>
            <a:schemeClr val="lt1">
              <a:alpha val="26000"/>
            </a:schemeClr>
          </a:solidFill>
          <a:ln w="12700">
            <a:solidFill>
              <a:schemeClr val="accent1">
                <a:shade val="15000"/>
                <a:alpha val="13682"/>
              </a:schemeClr>
            </a:solidFill>
          </a:ln>
        </p:spPr>
        <p:txBody>
          <a:bodyPr wrap="square">
            <a:spAutoFit/>
          </a:bodyPr>
          <a:lstStyle/>
          <a:p>
            <a:pPr marL="285750" indent="-285750">
              <a:lnSpc>
                <a:spcPct val="150000"/>
              </a:lnSpc>
              <a:buFont typeface="Wingdings" pitchFamily="2" charset="2"/>
              <a:buChar char="q"/>
            </a:pPr>
            <a:r>
              <a:rPr lang="en-US" b="1" dirty="0"/>
              <a:t>Technological Context in Vietnam</a:t>
            </a:r>
          </a:p>
          <a:p>
            <a:pPr marL="285750" indent="-285750">
              <a:lnSpc>
                <a:spcPct val="150000"/>
              </a:lnSpc>
              <a:buFont typeface="Wingdings" pitchFamily="2" charset="2"/>
              <a:buChar char="Ø"/>
            </a:pPr>
            <a:r>
              <a:rPr lang="en-US" dirty="0"/>
              <a:t>Major steel plants such as </a:t>
            </a:r>
            <a:r>
              <a:rPr lang="en-US" b="1" dirty="0" err="1"/>
              <a:t>Hòa</a:t>
            </a:r>
            <a:r>
              <a:rPr lang="en-US" b="1" dirty="0"/>
              <a:t> </a:t>
            </a:r>
            <a:r>
              <a:rPr lang="en-US" b="1" dirty="0" err="1"/>
              <a:t>Phát</a:t>
            </a:r>
            <a:r>
              <a:rPr lang="en-US" b="1" dirty="0"/>
              <a:t>, Formosa Hà Tĩnh, and TISCO</a:t>
            </a:r>
            <a:r>
              <a:rPr lang="en-US" dirty="0"/>
              <a:t> are using </a:t>
            </a:r>
            <a:r>
              <a:rPr lang="en-US" b="1" dirty="0"/>
              <a:t>traditional blast furnace technology</a:t>
            </a:r>
            <a:r>
              <a:rPr lang="en-US" dirty="0"/>
              <a:t> for pig iron production.</a:t>
            </a:r>
          </a:p>
          <a:p>
            <a:pPr marL="285750" indent="-285750">
              <a:lnSpc>
                <a:spcPct val="150000"/>
              </a:lnSpc>
              <a:buFont typeface="Wingdings" pitchFamily="2" charset="2"/>
              <a:buChar char="Ø"/>
            </a:pPr>
            <a:r>
              <a:rPr lang="en-US" dirty="0"/>
              <a:t>Rising </a:t>
            </a:r>
            <a:r>
              <a:rPr lang="en-US" b="1" dirty="0"/>
              <a:t>energy costs</a:t>
            </a:r>
            <a:r>
              <a:rPr lang="en-US" dirty="0"/>
              <a:t> and </a:t>
            </a:r>
            <a:r>
              <a:rPr lang="en-US" b="1" dirty="0"/>
              <a:t>CO₂ emission reduction targets</a:t>
            </a:r>
            <a:r>
              <a:rPr lang="en-US" dirty="0"/>
              <a:t> are pushing enterprises to upgrade their technologies.</a:t>
            </a:r>
            <a:br>
              <a:rPr lang="en-US" dirty="0"/>
            </a:br>
            <a:r>
              <a:rPr lang="en-US" dirty="0"/>
              <a:t>The two most common and feasible solutions are:</a:t>
            </a:r>
          </a:p>
          <a:p>
            <a:pPr marL="285750" indent="-285750">
              <a:lnSpc>
                <a:spcPct val="150000"/>
              </a:lnSpc>
              <a:buFont typeface="Arial" panose="020B0604020202020204" pitchFamily="34" charset="0"/>
              <a:buChar char="•"/>
            </a:pPr>
            <a:r>
              <a:rPr lang="en-US" b="1" dirty="0"/>
              <a:t>Pulverized Coal Injection (PCI)</a:t>
            </a:r>
            <a:endParaRPr lang="en-US" dirty="0"/>
          </a:p>
          <a:p>
            <a:pPr marL="285750" indent="-285750">
              <a:lnSpc>
                <a:spcPct val="150000"/>
              </a:lnSpc>
              <a:buFont typeface="Arial" panose="020B0604020202020204" pitchFamily="34" charset="0"/>
              <a:buChar char="•"/>
            </a:pPr>
            <a:r>
              <a:rPr lang="en-US" b="1" dirty="0"/>
              <a:t>Oxygen enrichment</a:t>
            </a:r>
            <a:r>
              <a:rPr lang="en-US" dirty="0"/>
              <a:t> in hot blast tuyere air.</a:t>
            </a:r>
          </a:p>
        </p:txBody>
      </p:sp>
    </p:spTree>
    <p:extLst>
      <p:ext uri="{BB962C8B-B14F-4D97-AF65-F5344CB8AC3E}">
        <p14:creationId xmlns:p14="http://schemas.microsoft.com/office/powerpoint/2010/main" val="3864693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82362-E0A8-5B11-7D88-CB28267469F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0F692A8-1B6A-AC2F-BB35-DA00FD2C1BF9}"/>
              </a:ext>
            </a:extLst>
          </p:cNvPr>
          <p:cNvSpPr txBox="1"/>
          <p:nvPr/>
        </p:nvSpPr>
        <p:spPr>
          <a:xfrm>
            <a:off x="755282" y="1308425"/>
            <a:ext cx="10779513" cy="4893647"/>
          </a:xfrm>
          <a:prstGeom prst="rect">
            <a:avLst/>
          </a:prstGeom>
          <a:noFill/>
        </p:spPr>
        <p:txBody>
          <a:bodyPr wrap="square">
            <a:spAutoFit/>
          </a:bodyPr>
          <a:lstStyle/>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PCI Solution Goals</a:t>
            </a:r>
          </a:p>
          <a:p>
            <a:pPr marL="285750" lvl="0" indent="-285750" algn="just">
              <a:lnSpc>
                <a:spcPct val="150000"/>
              </a:lnSpc>
              <a:buClr>
                <a:srgbClr val="000000"/>
              </a:buClr>
              <a:buFont typeface="Arial" panose="020B0604020202020204" pitchFamily="34" charset="0"/>
              <a:buChar char="•"/>
              <a:defRPr/>
            </a:pPr>
            <a:r>
              <a:rPr kumimoji="0" lang="vi-VN" sz="1600" b="1" i="0" u="none" strike="noStrike" kern="0" cap="none" spc="0" normalizeH="0" baseline="0" noProof="0" dirty="0">
                <a:ln>
                  <a:noFill/>
                </a:ln>
                <a:solidFill>
                  <a:srgbClr val="000000"/>
                </a:solidFill>
                <a:effectLst/>
                <a:uLnTx/>
                <a:uFillTx/>
                <a:cs typeface="Arial"/>
                <a:sym typeface="Arial"/>
              </a:rPr>
              <a:t>PCI (Pulverized Coal Injection)</a:t>
            </a:r>
            <a:r>
              <a:rPr kumimoji="0" lang="vi-VN" sz="1600" b="0" i="0" u="none" strike="noStrike" kern="0" cap="none" spc="0" normalizeH="0" baseline="0" noProof="0" dirty="0">
                <a:ln>
                  <a:noFill/>
                </a:ln>
                <a:solidFill>
                  <a:srgbClr val="000000"/>
                </a:solidFill>
                <a:effectLst/>
                <a:uLnTx/>
                <a:uFillTx/>
                <a:cs typeface="Arial"/>
                <a:sym typeface="Arial"/>
              </a:rPr>
              <a:t> </a:t>
            </a:r>
            <a:r>
              <a:rPr lang="en-US" sz="1600" kern="0" dirty="0">
                <a:solidFill>
                  <a:srgbClr val="000000"/>
                </a:solidFill>
                <a:cs typeface="Arial"/>
                <a:sym typeface="Arial"/>
              </a:rPr>
              <a:t>is a technology of spraying fine coal into the blast furnace instead of using coke. This helps save fuel costs, reduce coke use and increase steel production efficiency</a:t>
            </a:r>
            <a:r>
              <a:rPr kumimoji="0" lang="vi-VN" sz="1600" b="0" i="0" u="none" strike="noStrike" kern="0" cap="none" spc="0" normalizeH="0" baseline="0" noProof="0" dirty="0">
                <a:ln>
                  <a:noFill/>
                </a:ln>
                <a:solidFill>
                  <a:srgbClr val="000000"/>
                </a:solidFill>
                <a:effectLst/>
                <a:uLnTx/>
                <a:uFillTx/>
                <a:cs typeface="Arial"/>
                <a:sym typeface="Arial"/>
              </a:rPr>
              <a:t>.</a:t>
            </a:r>
          </a:p>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Mechanism of action</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Fine coal </a:t>
            </a:r>
            <a:r>
              <a:rPr lang="en-US" sz="1600" kern="0" dirty="0">
                <a:solidFill>
                  <a:srgbClr val="000000"/>
                </a:solidFill>
                <a:cs typeface="Arial"/>
                <a:sym typeface="Arial"/>
              </a:rPr>
              <a:t>(small in size and finely ground) is injected into the blast furnace, where it participates in the reduction reaction of iron ore to produce iron and other compounds</a:t>
            </a:r>
            <a:r>
              <a:rPr kumimoji="0" lang="vi-VN" sz="1600" i="0" u="none" strike="noStrike" kern="0" cap="none" spc="0" normalizeH="0" baseline="0" noProof="0" dirty="0">
                <a:ln>
                  <a:noFill/>
                </a:ln>
                <a:solidFill>
                  <a:srgbClr val="000000"/>
                </a:solidFill>
                <a:effectLst/>
                <a:uLnTx/>
                <a:uFillTx/>
                <a:cs typeface="Arial"/>
                <a:sym typeface="Arial"/>
              </a:rPr>
              <a:t>.</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Spray coal </a:t>
            </a:r>
            <a:r>
              <a:rPr lang="en-US" sz="1600" kern="0" dirty="0">
                <a:solidFill>
                  <a:srgbClr val="000000"/>
                </a:solidFill>
                <a:cs typeface="Arial"/>
                <a:sym typeface="Arial"/>
              </a:rPr>
              <a:t>will partially replace coke, providing carbon for the reactions in the blast furnace without reducing steel quality.</a:t>
            </a:r>
            <a:r>
              <a:rPr kumimoji="0" lang="vi-VN" sz="1600" i="0" u="none" strike="noStrike" kern="0" cap="none" spc="0" normalizeH="0" baseline="0" noProof="0" dirty="0">
                <a:ln>
                  <a:noFill/>
                </a:ln>
                <a:solidFill>
                  <a:srgbClr val="000000"/>
                </a:solidFill>
                <a:effectLst/>
                <a:uLnTx/>
                <a:uFillTx/>
                <a:cs typeface="Arial"/>
                <a:sym typeface="Arial"/>
              </a:rPr>
              <a:t>.</a:t>
            </a:r>
            <a:endParaRPr kumimoji="0" lang="en-US" sz="1600" i="0" u="none" strike="noStrike" kern="0" cap="none" spc="0" normalizeH="0" baseline="0" noProof="0" dirty="0">
              <a:ln>
                <a:noFill/>
              </a:ln>
              <a:solidFill>
                <a:srgbClr val="000000"/>
              </a:solidFill>
              <a:effectLst/>
              <a:uLnTx/>
              <a:uFillTx/>
              <a:cs typeface="Arial"/>
              <a:sym typeface="Arial"/>
            </a:endParaRPr>
          </a:p>
          <a:p>
            <a:pPr marL="238115" lvl="0" indent="-238115" algn="just">
              <a:lnSpc>
                <a:spcPct val="150000"/>
              </a:lnSpc>
              <a:buClr>
                <a:srgbClr val="000000"/>
              </a:buClr>
              <a:buFont typeface="Wingdings" panose="05000000000000000000" pitchFamily="2" charset="2"/>
              <a:buChar char="q"/>
              <a:defRPr/>
            </a:pPr>
            <a:r>
              <a:rPr lang="vi-VN" sz="1600" b="1" kern="0" dirty="0">
                <a:solidFill>
                  <a:srgbClr val="000000"/>
                </a:solidFill>
                <a:cs typeface="Arial"/>
                <a:sym typeface="Arial"/>
              </a:rPr>
              <a:t>Disadvantages and challenges</a:t>
            </a:r>
          </a:p>
          <a:p>
            <a:pPr marL="285750" lvl="0" indent="-285750" algn="just">
              <a:lnSpc>
                <a:spcPct val="150000"/>
              </a:lnSpc>
              <a:buClr>
                <a:srgbClr val="000000"/>
              </a:buClr>
              <a:buFont typeface="Arial" panose="020B0604020202020204" pitchFamily="34" charset="0"/>
              <a:buChar char="•"/>
              <a:defRPr/>
            </a:pPr>
            <a:r>
              <a:rPr lang="en-US" sz="1600" b="1" kern="0" dirty="0">
                <a:solidFill>
                  <a:srgbClr val="000000"/>
                </a:solidFill>
                <a:cs typeface="Arial"/>
                <a:sym typeface="Arial"/>
              </a:rPr>
              <a:t>Need to invest in new equipment and infrastructure</a:t>
            </a:r>
            <a:r>
              <a:rPr lang="vi-VN" sz="1600" kern="0" dirty="0">
                <a:solidFill>
                  <a:srgbClr val="000000"/>
                </a:solidFill>
                <a:cs typeface="Arial"/>
                <a:sym typeface="Arial"/>
              </a:rPr>
              <a:t>: </a:t>
            </a:r>
            <a:r>
              <a:rPr lang="en-US" sz="1600" kern="0" dirty="0">
                <a:solidFill>
                  <a:srgbClr val="000000"/>
                </a:solidFill>
                <a:cs typeface="Arial"/>
                <a:sym typeface="Arial"/>
              </a:rPr>
              <a:t>Upgrades to the coal injection system, exhaust gas filters, and control technology are needed to ensure efficiency when using PCI</a:t>
            </a:r>
            <a:r>
              <a:rPr lang="vi-VN" sz="1600" kern="0" dirty="0">
                <a:solidFill>
                  <a:srgbClr val="000000"/>
                </a:solidFill>
                <a:cs typeface="Arial"/>
                <a:sym typeface="Arial"/>
              </a:rPr>
              <a:t>.</a:t>
            </a:r>
          </a:p>
          <a:p>
            <a:pPr marL="285750" lvl="0" indent="-285750" algn="just">
              <a:lnSpc>
                <a:spcPct val="150000"/>
              </a:lnSpc>
              <a:buClr>
                <a:srgbClr val="000000"/>
              </a:buClr>
              <a:buFont typeface="Arial" panose="020B0604020202020204" pitchFamily="34" charset="0"/>
              <a:buChar char="•"/>
              <a:defRPr/>
            </a:pPr>
            <a:r>
              <a:rPr lang="vi-VN" sz="1600" b="1" kern="0" dirty="0">
                <a:solidFill>
                  <a:srgbClr val="000000"/>
                </a:solidFill>
                <a:cs typeface="Arial"/>
                <a:sym typeface="Arial"/>
              </a:rPr>
              <a:t>Fine coal quality </a:t>
            </a:r>
            <a:r>
              <a:rPr lang="en-US" sz="1600" kern="0" dirty="0">
                <a:solidFill>
                  <a:srgbClr val="000000"/>
                </a:solidFill>
                <a:cs typeface="Arial"/>
                <a:sym typeface="Arial"/>
              </a:rPr>
              <a:t>need to be tightly controlled to avoid reducing steel quality and causing blockages in the system.</a:t>
            </a:r>
            <a:endParaRPr lang="vi-VN" sz="1600" kern="0" dirty="0">
              <a:solidFill>
                <a:srgbClr val="000000"/>
              </a:solidFill>
              <a:cs typeface="Arial"/>
              <a:sym typeface="Arial"/>
            </a:endParaRPr>
          </a:p>
          <a:p>
            <a:pPr marR="0" lvl="0" algn="just" defTabSz="914400" rtl="0" eaLnBrk="1" fontAlgn="auto" latinLnBrk="0" hangingPunct="1">
              <a:lnSpc>
                <a:spcPct val="150000"/>
              </a:lnSpc>
              <a:spcBef>
                <a:spcPts val="0"/>
              </a:spcBef>
              <a:spcAft>
                <a:spcPts val="0"/>
              </a:spcAft>
              <a:buClr>
                <a:srgbClr val="000000"/>
              </a:buClr>
              <a:buSzTx/>
              <a:tabLst/>
              <a:defRPr/>
            </a:pPr>
            <a:endParaRPr kumimoji="0" lang="vi-VN" sz="1600" b="0" i="0" u="none" strike="noStrike" kern="0" cap="none" spc="0" normalizeH="0" baseline="0" noProof="0" dirty="0">
              <a:ln>
                <a:noFill/>
              </a:ln>
              <a:solidFill>
                <a:srgbClr val="000000"/>
              </a:solidFill>
              <a:effectLst/>
              <a:uLnTx/>
              <a:uFillTx/>
              <a:cs typeface="Arial"/>
              <a:sym typeface="Arial"/>
            </a:endParaRPr>
          </a:p>
        </p:txBody>
      </p:sp>
      <p:sp>
        <p:nvSpPr>
          <p:cNvPr id="5" name="Text 0"/>
          <p:cNvSpPr/>
          <p:nvPr/>
        </p:nvSpPr>
        <p:spPr>
          <a:xfrm>
            <a:off x="0" y="466150"/>
            <a:ext cx="12192000" cy="816740"/>
          </a:xfrm>
          <a:prstGeom prst="rect">
            <a:avLst/>
          </a:prstGeom>
          <a:noFill/>
          <a:ln/>
        </p:spPr>
        <p:txBody>
          <a:bodyPr wrap="square" lIns="0" tIns="0" rIns="0" bIns="0" rtlCol="0" anchor="t"/>
          <a:lstStyle/>
          <a:p>
            <a:pPr marL="0" indent="0" algn="ctr">
              <a:buNone/>
            </a:pPr>
            <a:r>
              <a:rPr lang="en-US" sz="2400" b="1">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422072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ACE6A-C18B-68C0-4D01-AB615C3365B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5D11F35-A5C4-8E73-CFAA-10CD6DB439F4}"/>
              </a:ext>
            </a:extLst>
          </p:cNvPr>
          <p:cNvSpPr txBox="1"/>
          <p:nvPr/>
        </p:nvSpPr>
        <p:spPr>
          <a:xfrm>
            <a:off x="545910" y="1454718"/>
            <a:ext cx="11054687" cy="4524315"/>
          </a:xfrm>
          <a:prstGeom prst="rect">
            <a:avLst/>
          </a:prstGeom>
          <a:noFill/>
        </p:spPr>
        <p:txBody>
          <a:bodyPr wrap="square">
            <a:spAutoFit/>
          </a:bodyPr>
          <a:lstStyle/>
          <a:p>
            <a:pPr lvl="0" algn="just">
              <a:lnSpc>
                <a:spcPct val="150000"/>
              </a:lnSpc>
              <a:buClr>
                <a:srgbClr val="000000"/>
              </a:buClr>
              <a:defRPr/>
            </a:pPr>
            <a:r>
              <a:rPr lang="en-US" sz="1600" b="1" kern="0">
                <a:solidFill>
                  <a:srgbClr val="000000"/>
                </a:solidFill>
                <a:cs typeface="Arial"/>
                <a:sym typeface="Arial"/>
              </a:rPr>
              <a:t>The goal of the oxygen enrichment solution</a:t>
            </a:r>
            <a:endParaRPr kumimoji="0" lang="vi-VN" sz="1600" b="1"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Oxygen Enrichment is a solution that uses pure oxygen to replace part of the air in the steelmaking process. This helps increase the efficiency of the combustion process and improve the performance of the blast furnace</a:t>
            </a:r>
            <a:r>
              <a:rPr kumimoji="0" lang="vi-VN" sz="1600" b="0" i="0" u="none" strike="noStrike" kern="0" cap="none" spc="0" normalizeH="0" baseline="0" noProof="0">
                <a:ln>
                  <a:noFill/>
                </a:ln>
                <a:solidFill>
                  <a:srgbClr val="000000"/>
                </a:solidFill>
                <a:effectLst/>
                <a:uLnTx/>
                <a:uFillTx/>
                <a:cs typeface="Arial"/>
                <a:sym typeface="Arial"/>
              </a:rPr>
              <a:t>.</a:t>
            </a:r>
            <a:endParaRPr kumimoji="0" lang="vi-VN" sz="1600" b="0" i="0" u="none" strike="noStrike" kern="0" cap="none" spc="0" normalizeH="0" baseline="0" noProof="0" dirty="0">
              <a:ln>
                <a:noFill/>
              </a:ln>
              <a:solidFill>
                <a:srgbClr val="000000"/>
              </a:solidFill>
              <a:effectLst/>
              <a:uLnTx/>
              <a:uFillTx/>
              <a:cs typeface="Arial"/>
              <a:sym typeface="Arial"/>
            </a:endParaRPr>
          </a:p>
          <a:p>
            <a:pPr lvl="0" algn="just">
              <a:lnSpc>
                <a:spcPct val="150000"/>
              </a:lnSpc>
              <a:buClr>
                <a:srgbClr val="000000"/>
              </a:buClr>
              <a:defRPr/>
            </a:pPr>
            <a:r>
              <a:rPr lang="vi-VN" sz="1600" b="1" kern="0">
                <a:solidFill>
                  <a:srgbClr val="000000"/>
                </a:solidFill>
                <a:cs typeface="Arial"/>
                <a:sym typeface="Arial"/>
              </a:rPr>
              <a:t>Mechanism of action</a:t>
            </a:r>
            <a:endParaRPr kumimoji="0" lang="vi-VN" sz="1600" b="1"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Pure oxygen is pumped into the blast furnace instead of air, increasing the temperature and reaction rate of the blast furnace process</a:t>
            </a:r>
            <a:r>
              <a:rPr kumimoji="0" lang="vi-VN" sz="1600" i="0" u="none" strike="noStrike" kern="0" cap="none" spc="0" normalizeH="0" baseline="0" noProof="0">
                <a:ln>
                  <a:noFill/>
                </a:ln>
                <a:solidFill>
                  <a:srgbClr val="000000"/>
                </a:solidFill>
                <a:effectLst/>
                <a:uLnTx/>
                <a:uFillTx/>
                <a:cs typeface="Arial"/>
                <a:sym typeface="Arial"/>
              </a:rPr>
              <a:t>.</a:t>
            </a:r>
            <a:endParaRPr kumimoji="0" lang="vi-VN" sz="1600" i="0" u="none" strike="noStrike" kern="0" cap="none" spc="0" normalizeH="0" baseline="0" noProof="0" dirty="0">
              <a:ln>
                <a:noFill/>
              </a:ln>
              <a:solidFill>
                <a:srgbClr val="000000"/>
              </a:solidFill>
              <a:effectLst/>
              <a:uLnTx/>
              <a:uFillTx/>
              <a:cs typeface="Arial"/>
              <a:sym typeface="Arial"/>
            </a:endParaRPr>
          </a:p>
          <a:p>
            <a:pPr marL="285750" lvl="0" indent="-285750" algn="just">
              <a:lnSpc>
                <a:spcPct val="150000"/>
              </a:lnSpc>
              <a:buClr>
                <a:srgbClr val="000000"/>
              </a:buClr>
              <a:buFont typeface="Arial" panose="020B0604020202020204" pitchFamily="34" charset="0"/>
              <a:buChar char="•"/>
              <a:defRPr/>
            </a:pPr>
            <a:r>
              <a:rPr lang="en-US" sz="1600" kern="0">
                <a:solidFill>
                  <a:srgbClr val="000000"/>
                </a:solidFill>
                <a:cs typeface="Arial"/>
                <a:sym typeface="Arial"/>
              </a:rPr>
              <a:t>The additional oxygen enhances combustion, reduces CO emissions and improves the carbon efficiency of the furnace</a:t>
            </a:r>
            <a:r>
              <a:rPr kumimoji="0" lang="vi-VN" sz="1600" b="0" i="0" u="none" strike="noStrike" kern="0" cap="none" spc="0" normalizeH="0" baseline="0" noProof="0">
                <a:ln>
                  <a:noFill/>
                </a:ln>
                <a:solidFill>
                  <a:srgbClr val="000000"/>
                </a:solidFill>
                <a:effectLst/>
                <a:uLnTx/>
                <a:uFillTx/>
                <a:cs typeface="Arial"/>
                <a:sym typeface="Arial"/>
              </a:rPr>
              <a:t>.</a:t>
            </a:r>
            <a:endParaRPr kumimoji="0" lang="en-US" sz="1600" b="0" i="0" u="none" strike="noStrike" kern="0" cap="none" spc="0" normalizeH="0" baseline="0" noProof="0">
              <a:ln>
                <a:noFill/>
              </a:ln>
              <a:solidFill>
                <a:srgbClr val="000000"/>
              </a:solidFill>
              <a:effectLst/>
              <a:uLnTx/>
              <a:uFillTx/>
              <a:cs typeface="Arial"/>
              <a:sym typeface="Arial"/>
            </a:endParaRPr>
          </a:p>
          <a:p>
            <a:pPr lvl="0" algn="just">
              <a:lnSpc>
                <a:spcPct val="150000"/>
              </a:lnSpc>
              <a:buClr>
                <a:srgbClr val="000000"/>
              </a:buClr>
              <a:defRPr/>
            </a:pPr>
            <a:r>
              <a:rPr lang="vi-VN" sz="1600" b="1" kern="0">
                <a:solidFill>
                  <a:srgbClr val="000000"/>
                </a:solidFill>
                <a:cs typeface="Arial"/>
                <a:sym typeface="Arial"/>
              </a:rPr>
              <a:t>Disadvantages and challenges</a:t>
            </a:r>
          </a:p>
          <a:p>
            <a:pPr marL="285750" lvl="0" indent="-285750" algn="just">
              <a:lnSpc>
                <a:spcPct val="150000"/>
              </a:lnSpc>
              <a:buClr>
                <a:srgbClr val="000000"/>
              </a:buClr>
              <a:buFont typeface="Arial" panose="020B0604020202020204" pitchFamily="34" charset="0"/>
              <a:buChar char="•"/>
              <a:defRPr/>
            </a:pPr>
            <a:r>
              <a:rPr lang="vi-VN" sz="1600" b="1" kern="0">
                <a:solidFill>
                  <a:srgbClr val="000000"/>
                </a:solidFill>
                <a:cs typeface="Arial"/>
                <a:sym typeface="Arial"/>
              </a:rPr>
              <a:t>Invest in oxygen systems</a:t>
            </a:r>
            <a:r>
              <a:rPr lang="vi-VN" sz="1600" kern="0">
                <a:solidFill>
                  <a:srgbClr val="000000"/>
                </a:solidFill>
                <a:cs typeface="Arial"/>
                <a:sym typeface="Arial"/>
              </a:rPr>
              <a:t>: </a:t>
            </a:r>
            <a:r>
              <a:rPr lang="en-US" sz="1600" kern="0">
                <a:solidFill>
                  <a:srgbClr val="000000"/>
                </a:solidFill>
                <a:cs typeface="Arial"/>
                <a:sym typeface="Arial"/>
              </a:rPr>
              <a:t>An oxygen enrichment system with suitable capacity and precise control system is required, increasing the initial investment cost.</a:t>
            </a:r>
          </a:p>
          <a:p>
            <a:pPr marL="285750" lvl="0" indent="-285750" algn="just">
              <a:lnSpc>
                <a:spcPct val="150000"/>
              </a:lnSpc>
              <a:buClr>
                <a:srgbClr val="000000"/>
              </a:buClr>
              <a:buFont typeface="Arial" panose="020B0604020202020204" pitchFamily="34" charset="0"/>
              <a:buChar char="•"/>
              <a:defRPr/>
            </a:pPr>
            <a:r>
              <a:rPr lang="en-US" sz="1600" b="1" kern="0">
                <a:solidFill>
                  <a:srgbClr val="000000"/>
                </a:solidFill>
                <a:cs typeface="Arial"/>
                <a:sym typeface="Arial"/>
              </a:rPr>
              <a:t>Oxygen quality management: </a:t>
            </a:r>
            <a:r>
              <a:rPr lang="en-US" sz="1600" kern="0">
                <a:solidFill>
                  <a:srgbClr val="000000"/>
                </a:solidFill>
                <a:cs typeface="Arial"/>
                <a:sym typeface="Arial"/>
              </a:rPr>
              <a:t>Oxygen must be precisely controlled to avoid problems during production.</a:t>
            </a:r>
            <a:endParaRPr lang="vi-VN" sz="1600" kern="0">
              <a:solidFill>
                <a:srgbClr val="000000"/>
              </a:solidFill>
              <a:cs typeface="Arial"/>
              <a:sym typeface="Arial"/>
            </a:endParaRPr>
          </a:p>
        </p:txBody>
      </p:sp>
      <p:sp>
        <p:nvSpPr>
          <p:cNvPr id="5" name="Text 0"/>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3233559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04E34-D7C0-E9E0-E7EE-F40C96BC9978}"/>
            </a:ext>
          </a:extLst>
        </p:cNvPr>
        <p:cNvGrpSpPr/>
        <p:nvPr/>
      </p:nvGrpSpPr>
      <p:grpSpPr>
        <a:xfrm>
          <a:off x="0" y="0"/>
          <a:ext cx="0" cy="0"/>
          <a:chOff x="0" y="0"/>
          <a:chExt cx="0" cy="0"/>
        </a:xfrm>
      </p:grpSpPr>
      <p:sp>
        <p:nvSpPr>
          <p:cNvPr id="5" name="Rectangle 1">
            <a:extLst>
              <a:ext uri="{FF2B5EF4-FFF2-40B4-BE49-F238E27FC236}">
                <a16:creationId xmlns:a16="http://schemas.microsoft.com/office/drawing/2014/main" id="{82294817-BCEB-8E20-9F0C-55A52B9A34B7}"/>
              </a:ext>
            </a:extLst>
          </p:cNvPr>
          <p:cNvSpPr>
            <a:spLocks noChangeArrowheads="1"/>
          </p:cNvSpPr>
          <p:nvPr/>
        </p:nvSpPr>
        <p:spPr bwMode="auto">
          <a:xfrm>
            <a:off x="850188" y="1552691"/>
            <a:ext cx="10491624"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buFont typeface="Wingdings" pitchFamily="2" charset="2"/>
              <a:buChar char="q"/>
            </a:pPr>
            <a:r>
              <a:rPr lang="en-US" b="1" dirty="0"/>
              <a:t>Technical Analysis</a:t>
            </a:r>
          </a:p>
          <a:p>
            <a:pPr marL="285750" indent="-285750">
              <a:buFont typeface="Wingdings" pitchFamily="2" charset="2"/>
              <a:buChar char="Ø"/>
            </a:pPr>
            <a:r>
              <a:rPr lang="en-US" b="1" dirty="0"/>
              <a:t>Basis of PCI Technology:</a:t>
            </a:r>
          </a:p>
          <a:p>
            <a:pPr marL="285750" indent="-285750">
              <a:buFont typeface="Arial" panose="020B0604020202020204" pitchFamily="34" charset="0"/>
              <a:buChar char="•"/>
            </a:pPr>
            <a:r>
              <a:rPr lang="en-US" dirty="0"/>
              <a:t>Pulverized Coal Injection (PCI) involves injecting fine coal into the tuyere zone of the blast furnace to partially replace metallurgical coke.</a:t>
            </a:r>
          </a:p>
          <a:p>
            <a:pPr marL="285750" indent="-285750">
              <a:buFont typeface="Arial" panose="020B0604020202020204" pitchFamily="34" charset="0"/>
              <a:buChar char="•"/>
            </a:pPr>
            <a:r>
              <a:rPr lang="en-US" dirty="0"/>
              <a:t>The injected coal combusts in the oxygen-rich environment, generating heat and reducing gases (CO) similar to coke.</a:t>
            </a:r>
          </a:p>
          <a:p>
            <a:pPr marL="285750" indent="-285750">
              <a:buFont typeface="Arial" panose="020B0604020202020204" pitchFamily="34" charset="0"/>
              <a:buChar char="•"/>
            </a:pPr>
            <a:r>
              <a:rPr lang="en-US" dirty="0"/>
              <a:t>Compared to coke, pulverized coal is cheaper and can have higher combustion efficiency if optimized properly.</a:t>
            </a:r>
          </a:p>
          <a:p>
            <a:pPr marL="285750" indent="-285750">
              <a:buFont typeface="Wingdings" pitchFamily="2" charset="2"/>
              <a:buChar char="Ø"/>
            </a:pPr>
            <a:r>
              <a:rPr lang="en-US" b="1" dirty="0"/>
              <a:t>Impact of Increasing PCI Ratio:</a:t>
            </a:r>
            <a:endParaRPr lang="en-US" dirty="0"/>
          </a:p>
          <a:p>
            <a:pPr marL="285750" indent="-285750">
              <a:buFont typeface="Arial" panose="020B0604020202020204" pitchFamily="34" charset="0"/>
              <a:buChar char="•"/>
            </a:pPr>
            <a:r>
              <a:rPr lang="en-US" dirty="0"/>
              <a:t>Reduces coke consumption (lower coke rate)</a:t>
            </a:r>
          </a:p>
          <a:p>
            <a:pPr marL="285750" indent="-285750">
              <a:buFont typeface="Arial" panose="020B0604020202020204" pitchFamily="34" charset="0"/>
              <a:buChar char="•"/>
            </a:pPr>
            <a:r>
              <a:rPr lang="en-US" dirty="0"/>
              <a:t>Lowers overall energy demand due to PCI's high calorific value (24–28 MJ/kg)</a:t>
            </a:r>
          </a:p>
          <a:p>
            <a:pPr marL="285750" indent="-285750">
              <a:buFont typeface="Arial" panose="020B0604020202020204" pitchFamily="34" charset="0"/>
              <a:buChar char="•"/>
            </a:pPr>
            <a:r>
              <a:rPr lang="en-US" dirty="0"/>
              <a:t>Reduces fuel costs and CO₂ emissions</a:t>
            </a:r>
            <a:br>
              <a:rPr lang="en-US" dirty="0"/>
            </a:br>
            <a:r>
              <a:rPr lang="en-US" dirty="0"/>
              <a:t>However, it is important to maintain proper combustion rate to avoid disrupting gas flow stability and top zone temperature in the furnace.</a:t>
            </a:r>
          </a:p>
        </p:txBody>
      </p:sp>
      <p:sp>
        <p:nvSpPr>
          <p:cNvPr id="2" name="Text 0">
            <a:extLst>
              <a:ext uri="{FF2B5EF4-FFF2-40B4-BE49-F238E27FC236}">
                <a16:creationId xmlns:a16="http://schemas.microsoft.com/office/drawing/2014/main" id="{D20D087F-2729-91DA-C183-08070915977E}"/>
              </a:ext>
            </a:extLst>
          </p:cNvPr>
          <p:cNvSpPr/>
          <p:nvPr/>
        </p:nvSpPr>
        <p:spPr>
          <a:xfrm>
            <a:off x="0" y="388660"/>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1859640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pic>
        <p:nvPicPr>
          <p:cNvPr id="5"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3" y="1291880"/>
            <a:ext cx="9796926" cy="4898463"/>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70B9ADB-FDEF-ABF3-9F2B-DAEDB6BEDC0A}"/>
              </a:ext>
            </a:extLst>
          </p:cNvPr>
          <p:cNvSpPr txBox="1">
            <a:spLocks/>
          </p:cNvSpPr>
          <p:nvPr/>
        </p:nvSpPr>
        <p:spPr>
          <a:xfrm>
            <a:off x="0" y="519914"/>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marR="0" lvl="0" indent="0" algn="ctr" defTabSz="914400" rtl="0" eaLnBrk="1" fontAlgn="auto" latinLnBrk="0" hangingPunct="1">
              <a:lnSpc>
                <a:spcPct val="100000"/>
              </a:lnSpc>
              <a:spcBef>
                <a:spcPts val="0"/>
              </a:spcBef>
              <a:spcAft>
                <a:spcPts val="0"/>
              </a:spcAft>
              <a:buClr>
                <a:srgbClr val="000000"/>
              </a:buClr>
              <a:buSzPts val="1400"/>
              <a:buFont typeface="Roboto"/>
              <a:buNone/>
              <a:tabLst/>
              <a:defRPr/>
            </a:pPr>
            <a:r>
              <a:rPr kumimoji="0" lang="en-US" sz="2400" b="1" i="0" u="none" strike="noStrike" kern="0" cap="none" spc="0" normalizeH="0" baseline="0" noProof="0">
                <a:ln>
                  <a:noFill/>
                </a:ln>
                <a:solidFill>
                  <a:srgbClr val="87C6CC">
                    <a:lumMod val="50000"/>
                  </a:srgbClr>
                </a:solidFill>
                <a:effectLst/>
                <a:uLnTx/>
                <a:uFillTx/>
                <a:latin typeface="Arial"/>
                <a:ea typeface="Roboto"/>
                <a:cs typeface="Roboto"/>
                <a:sym typeface="Roboto"/>
              </a:rPr>
              <a:t>STEEL PIPE AND GALVANIZED STEEL MANUFACTURING INDUSTRY</a:t>
            </a:r>
            <a:endParaRPr kumimoji="0" lang="en-US" sz="2400" b="1" i="0" u="none" strike="noStrike" kern="0" cap="none" spc="0" normalizeH="0" baseline="0" noProof="0" dirty="0">
              <a:ln>
                <a:noFill/>
              </a:ln>
              <a:solidFill>
                <a:srgbClr val="87C6CC">
                  <a:lumMod val="50000"/>
                </a:srgbClr>
              </a:solidFill>
              <a:effectLst/>
              <a:uLnTx/>
              <a:uFillTx/>
              <a:latin typeface="Arial"/>
              <a:ea typeface="Roboto"/>
              <a:cs typeface="Roboto"/>
              <a:sym typeface="Roboto"/>
            </a:endParaRPr>
          </a:p>
        </p:txBody>
      </p:sp>
    </p:spTree>
    <p:extLst>
      <p:ext uri="{BB962C8B-B14F-4D97-AF65-F5344CB8AC3E}">
        <p14:creationId xmlns:p14="http://schemas.microsoft.com/office/powerpoint/2010/main" val="1380735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94B0B-E114-37A8-C445-B87963B4D9D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24FB725-B5C4-90C4-1EA8-1F84E29E49AC}"/>
              </a:ext>
            </a:extLst>
          </p:cNvPr>
          <p:cNvSpPr txBox="1"/>
          <p:nvPr/>
        </p:nvSpPr>
        <p:spPr>
          <a:xfrm>
            <a:off x="1035908" y="1301275"/>
            <a:ext cx="9405257" cy="3416320"/>
          </a:xfrm>
          <a:prstGeom prst="rect">
            <a:avLst/>
          </a:prstGeom>
          <a:noFill/>
        </p:spPr>
        <p:txBody>
          <a:bodyPr wrap="square">
            <a:spAutoFit/>
          </a:bodyPr>
          <a:lstStyle/>
          <a:p>
            <a:pPr marL="285750" indent="-285750">
              <a:buFont typeface="Wingdings" pitchFamily="2" charset="2"/>
              <a:buChar char="q"/>
            </a:pPr>
            <a:r>
              <a:rPr lang="en-US" b="1" dirty="0"/>
              <a:t>Preliminary Energy Saving Calculation (Assumption-based)</a:t>
            </a:r>
          </a:p>
          <a:p>
            <a:r>
              <a:rPr lang="en-US" b="1" dirty="0"/>
              <a:t>Assumptions:</a:t>
            </a:r>
            <a:endParaRPr lang="en-US" dirty="0"/>
          </a:p>
          <a:p>
            <a:pPr marL="285750" indent="-285750">
              <a:buFont typeface="Arial" panose="020B0604020202020204" pitchFamily="34" charset="0"/>
              <a:buChar char="•"/>
            </a:pPr>
            <a:r>
              <a:rPr lang="en-US" dirty="0"/>
              <a:t>Blast furnace output: </a:t>
            </a:r>
            <a:r>
              <a:rPr lang="en-US" b="1" dirty="0"/>
              <a:t>1,000,000 tons of hot metal per year</a:t>
            </a:r>
            <a:endParaRPr lang="en-US" dirty="0"/>
          </a:p>
          <a:p>
            <a:pPr marL="285750" indent="-285750">
              <a:buFont typeface="Arial" panose="020B0604020202020204" pitchFamily="34" charset="0"/>
              <a:buChar char="•"/>
            </a:pPr>
            <a:r>
              <a:rPr lang="en-US" dirty="0"/>
              <a:t>Current PCI rate: </a:t>
            </a:r>
            <a:r>
              <a:rPr lang="en-US" b="1" dirty="0"/>
              <a:t>100 kg PCI/ton of hot metal</a:t>
            </a:r>
            <a:endParaRPr lang="en-US" dirty="0"/>
          </a:p>
          <a:p>
            <a:pPr marL="285750" indent="-285750">
              <a:buFont typeface="Arial" panose="020B0604020202020204" pitchFamily="34" charset="0"/>
              <a:buChar char="•"/>
            </a:pPr>
            <a:r>
              <a:rPr lang="en-US" dirty="0"/>
              <a:t>Increased PCI rate: </a:t>
            </a:r>
            <a:r>
              <a:rPr lang="en-US" b="1" dirty="0"/>
              <a:t>180 kg PCI/ton</a:t>
            </a:r>
            <a:r>
              <a:rPr lang="en-US" dirty="0"/>
              <a:t> (an increase of 80 kg)</a:t>
            </a:r>
          </a:p>
          <a:p>
            <a:pPr marL="285750" indent="-285750">
              <a:buFont typeface="Arial" panose="020B0604020202020204" pitchFamily="34" charset="0"/>
              <a:buChar char="•"/>
            </a:pPr>
            <a:r>
              <a:rPr lang="en-US" dirty="0"/>
              <a:t>Coke replacement ratio: </a:t>
            </a:r>
            <a:r>
              <a:rPr lang="en-US" b="1" dirty="0"/>
              <a:t>1 kg PCI replaces ~1.2 kg of coke</a:t>
            </a:r>
          </a:p>
          <a:p>
            <a:pPr marL="285750" indent="-285750">
              <a:buFont typeface="Arial" panose="020B0604020202020204" pitchFamily="34" charset="0"/>
              <a:buChar char="•"/>
            </a:pPr>
            <a:r>
              <a:rPr lang="en-US" dirty="0"/>
              <a:t>Calorific values:</a:t>
            </a:r>
          </a:p>
          <a:p>
            <a:pPr lvl="1"/>
            <a:r>
              <a:rPr lang="en-US" dirty="0"/>
              <a:t>PCI: </a:t>
            </a:r>
            <a:r>
              <a:rPr lang="en-US" b="1" dirty="0"/>
              <a:t>~25 MJ/kg</a:t>
            </a:r>
            <a:endParaRPr lang="en-US" dirty="0"/>
          </a:p>
          <a:p>
            <a:pPr lvl="1"/>
            <a:r>
              <a:rPr lang="en-US" dirty="0"/>
              <a:t>Coke: </a:t>
            </a:r>
            <a:r>
              <a:rPr lang="en-US" b="1" dirty="0"/>
              <a:t>~29 MJ/kg</a:t>
            </a:r>
          </a:p>
          <a:p>
            <a:pPr marL="800100" lvl="1" indent="-342900">
              <a:buAutoNum type="arabicPeriod"/>
            </a:pPr>
            <a:r>
              <a:rPr lang="en-US" b="1" dirty="0"/>
              <a:t>Amount of coke saved:</a:t>
            </a:r>
            <a:br>
              <a:rPr lang="en-US" dirty="0"/>
            </a:br>
            <a:r>
              <a:rPr lang="el-GR" dirty="0"/>
              <a:t>Δ</a:t>
            </a:r>
            <a:r>
              <a:rPr lang="en-US" dirty="0"/>
              <a:t>Coke = 80 × 1.2 = </a:t>
            </a:r>
            <a:r>
              <a:rPr lang="en-US" b="1" dirty="0"/>
              <a:t>96 kg coke/ton of hot metal</a:t>
            </a:r>
          </a:p>
          <a:p>
            <a:pPr marL="800100" lvl="1" indent="-342900">
              <a:buFontTx/>
              <a:buAutoNum type="arabicPeriod"/>
            </a:pPr>
            <a:r>
              <a:rPr lang="en-US" b="1" dirty="0"/>
              <a:t>Energy savings per ton of hot metal:</a:t>
            </a:r>
            <a:endParaRPr lang="en-US" dirty="0"/>
          </a:p>
        </p:txBody>
      </p:sp>
      <p:pic>
        <p:nvPicPr>
          <p:cNvPr id="7" name="Picture 6">
            <a:extLst>
              <a:ext uri="{FF2B5EF4-FFF2-40B4-BE49-F238E27FC236}">
                <a16:creationId xmlns:a16="http://schemas.microsoft.com/office/drawing/2014/main" id="{AE661DA5-3930-45BD-80F9-8959AF669ADF}"/>
              </a:ext>
            </a:extLst>
          </p:cNvPr>
          <p:cNvPicPr>
            <a:picLocks noChangeAspect="1"/>
          </p:cNvPicPr>
          <p:nvPr/>
        </p:nvPicPr>
        <p:blipFill>
          <a:blip r:embed="rId3"/>
          <a:stretch>
            <a:fillRect/>
          </a:stretch>
        </p:blipFill>
        <p:spPr>
          <a:xfrm>
            <a:off x="2330134" y="4717595"/>
            <a:ext cx="7078063" cy="428685"/>
          </a:xfrm>
          <a:prstGeom prst="rect">
            <a:avLst/>
          </a:prstGeom>
        </p:spPr>
      </p:pic>
      <p:sp>
        <p:nvSpPr>
          <p:cNvPr id="9" name="TextBox 8">
            <a:extLst>
              <a:ext uri="{FF2B5EF4-FFF2-40B4-BE49-F238E27FC236}">
                <a16:creationId xmlns:a16="http://schemas.microsoft.com/office/drawing/2014/main" id="{43505566-5A68-6402-A978-9CE524D15177}"/>
              </a:ext>
            </a:extLst>
          </p:cNvPr>
          <p:cNvSpPr txBox="1"/>
          <p:nvPr/>
        </p:nvSpPr>
        <p:spPr>
          <a:xfrm>
            <a:off x="1516356" y="5147123"/>
            <a:ext cx="10885715" cy="954300"/>
          </a:xfrm>
          <a:prstGeom prst="rect">
            <a:avLst/>
          </a:prstGeom>
          <a:noFill/>
        </p:spPr>
        <p:txBody>
          <a:bodyPr wrap="square">
            <a:spAutoFit/>
          </a:bodyPr>
          <a:lstStyle/>
          <a:p>
            <a:r>
              <a:rPr lang="en-US" b="1" dirty="0"/>
              <a:t>3. Energy savings per ton of hot metal:</a:t>
            </a:r>
            <a:endParaRPr lang="en-US" dirty="0"/>
          </a:p>
          <a:p>
            <a:pPr>
              <a:buNone/>
            </a:pPr>
            <a:endParaRPr lang="en-US" dirty="0"/>
          </a:p>
          <a:p>
            <a:pPr>
              <a:buNone/>
            </a:pPr>
            <a:r>
              <a:rPr lang="en-US" dirty="0"/>
              <a:t>	    </a:t>
            </a:r>
            <a:r>
              <a:rPr lang="vi-VN" dirty="0"/>
              <a:t>784 MJ×1.000.000=784.000.000 MJ=217.778 MWh/n</a:t>
            </a:r>
            <a:r>
              <a:rPr lang="en-US" dirty="0" err="1"/>
              <a:t>ăm</a:t>
            </a:r>
            <a:endParaRPr lang="en-US" dirty="0"/>
          </a:p>
        </p:txBody>
      </p:sp>
      <p:sp>
        <p:nvSpPr>
          <p:cNvPr id="2" name="Text 0">
            <a:extLst>
              <a:ext uri="{FF2B5EF4-FFF2-40B4-BE49-F238E27FC236}">
                <a16:creationId xmlns:a16="http://schemas.microsoft.com/office/drawing/2014/main" id="{6A894541-70E1-2883-34B8-7F33F50B9F60}"/>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867345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1154A-BA8D-4B92-580E-60D692E33B7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CB8C80C-A8F8-C115-8C21-8F035CCD21AD}"/>
              </a:ext>
            </a:extLst>
          </p:cNvPr>
          <p:cNvSpPr txBox="1"/>
          <p:nvPr/>
        </p:nvSpPr>
        <p:spPr>
          <a:xfrm>
            <a:off x="669553" y="1470987"/>
            <a:ext cx="10513396" cy="4195957"/>
          </a:xfrm>
          <a:prstGeom prst="rect">
            <a:avLst/>
          </a:prstGeom>
          <a:noFill/>
        </p:spPr>
        <p:txBody>
          <a:bodyPr wrap="square">
            <a:spAutoFit/>
          </a:bodyPr>
          <a:lstStyle/>
          <a:p>
            <a:pPr>
              <a:lnSpc>
                <a:spcPct val="150000"/>
              </a:lnSpc>
            </a:pPr>
            <a:r>
              <a:rPr lang="en-US" b="1" dirty="0"/>
              <a:t>I. Technical Basis</a:t>
            </a:r>
          </a:p>
          <a:p>
            <a:pPr>
              <a:lnSpc>
                <a:spcPct val="150000"/>
              </a:lnSpc>
            </a:pPr>
            <a:r>
              <a:rPr lang="en-US" b="1" dirty="0"/>
              <a:t>1. Purpose of Oxygen Enrichment:</a:t>
            </a:r>
          </a:p>
          <a:p>
            <a:pPr marL="285750" indent="-285750">
              <a:lnSpc>
                <a:spcPct val="150000"/>
              </a:lnSpc>
              <a:buFont typeface="Wingdings" pitchFamily="2" charset="2"/>
              <a:buChar char="Ø"/>
            </a:pPr>
            <a:r>
              <a:rPr lang="en-US" dirty="0"/>
              <a:t>Increase the oxygen concentration in the hot blast air supplied to the blast furnace tuyeres from ~21% (ambient air) to 25–30% or higher.</a:t>
            </a:r>
          </a:p>
          <a:p>
            <a:pPr marL="285750" indent="-285750">
              <a:lnSpc>
                <a:spcPct val="150000"/>
              </a:lnSpc>
              <a:buFont typeface="Wingdings" pitchFamily="2" charset="2"/>
              <a:buChar char="Ø"/>
            </a:pPr>
            <a:r>
              <a:rPr lang="en-US" dirty="0"/>
              <a:t>This improves fuel combustion rates and raises the temperature in the tuyere zone, thereby enhancing thermal efficiency and reduction reaction rates.</a:t>
            </a:r>
          </a:p>
          <a:p>
            <a:pPr>
              <a:lnSpc>
                <a:spcPct val="150000"/>
              </a:lnSpc>
            </a:pPr>
            <a:r>
              <a:rPr lang="en-US" b="1" dirty="0"/>
              <a:t>2. Oxygen Supply Technologies:</a:t>
            </a:r>
            <a:endParaRPr lang="en-US" dirty="0"/>
          </a:p>
          <a:p>
            <a:pPr marL="285750" indent="-285750">
              <a:lnSpc>
                <a:spcPct val="150000"/>
              </a:lnSpc>
              <a:buFont typeface="Wingdings" pitchFamily="2" charset="2"/>
              <a:buChar char="Ø"/>
            </a:pPr>
            <a:r>
              <a:rPr lang="en-US" dirty="0"/>
              <a:t>PSA (Pressure Swing Adsorption): Suitable for medium-scale applications with low investment cost.</a:t>
            </a:r>
          </a:p>
          <a:p>
            <a:pPr marL="285750" indent="-285750">
              <a:lnSpc>
                <a:spcPct val="150000"/>
              </a:lnSpc>
              <a:buFont typeface="Wingdings" pitchFamily="2" charset="2"/>
              <a:buChar char="Ø"/>
            </a:pPr>
            <a:r>
              <a:rPr lang="en-US" dirty="0"/>
              <a:t>ASU (Air Separation Unit): Uses cryogenic distillation for large-scale applications.</a:t>
            </a:r>
          </a:p>
          <a:p>
            <a:pPr marL="285750" indent="-285750">
              <a:lnSpc>
                <a:spcPct val="150000"/>
              </a:lnSpc>
              <a:buFont typeface="Wingdings" pitchFamily="2" charset="2"/>
              <a:buChar char="Ø"/>
            </a:pPr>
            <a:r>
              <a:rPr lang="en-US" dirty="0"/>
              <a:t>Pure oxygen can reach concentrations of 90–99%.</a:t>
            </a:r>
          </a:p>
        </p:txBody>
      </p:sp>
      <p:sp>
        <p:nvSpPr>
          <p:cNvPr id="2" name="Text 0">
            <a:extLst>
              <a:ext uri="{FF2B5EF4-FFF2-40B4-BE49-F238E27FC236}">
                <a16:creationId xmlns:a16="http://schemas.microsoft.com/office/drawing/2014/main" id="{068B00B7-2438-113A-9311-7273B79670C5}"/>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6382537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3485C-540B-3AE3-6105-FE243A5B881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AC415CF-60BC-6A75-0E88-DF8F4604B5C1}"/>
              </a:ext>
            </a:extLst>
          </p:cNvPr>
          <p:cNvGraphicFramePr>
            <a:graphicFrameLocks noGrp="1"/>
          </p:cNvGraphicFramePr>
          <p:nvPr>
            <p:extLst>
              <p:ext uri="{D42A27DB-BD31-4B8C-83A1-F6EECF244321}">
                <p14:modId xmlns:p14="http://schemas.microsoft.com/office/powerpoint/2010/main" val="3166116748"/>
              </p:ext>
            </p:extLst>
          </p:nvPr>
        </p:nvGraphicFramePr>
        <p:xfrm>
          <a:off x="487653" y="1763552"/>
          <a:ext cx="10972800" cy="1879920"/>
        </p:xfrm>
        <a:graphic>
          <a:graphicData uri="http://schemas.openxmlformats.org/drawingml/2006/table">
            <a:tbl>
              <a:tblPr/>
              <a:tblGrid>
                <a:gridCol w="5486400">
                  <a:extLst>
                    <a:ext uri="{9D8B030D-6E8A-4147-A177-3AD203B41FA5}">
                      <a16:colId xmlns:a16="http://schemas.microsoft.com/office/drawing/2014/main" val="3314337488"/>
                    </a:ext>
                  </a:extLst>
                </a:gridCol>
                <a:gridCol w="5486400">
                  <a:extLst>
                    <a:ext uri="{9D8B030D-6E8A-4147-A177-3AD203B41FA5}">
                      <a16:colId xmlns:a16="http://schemas.microsoft.com/office/drawing/2014/main" val="3881053259"/>
                    </a:ext>
                  </a:extLst>
                </a:gridCol>
              </a:tblGrid>
              <a:tr h="0">
                <a:tc>
                  <a:txBody>
                    <a:bodyPr/>
                    <a:lstStyle/>
                    <a:p>
                      <a:r>
                        <a:rPr lang="en-US" b="1" dirty="0"/>
                        <a:t>Target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Reference value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209621"/>
                  </a:ext>
                </a:extLst>
              </a:tr>
              <a:tr h="0">
                <a:tc>
                  <a:txBody>
                    <a:bodyPr/>
                    <a:lstStyle/>
                    <a:p>
                      <a:r>
                        <a:rPr lang="en-US" dirty="0"/>
                        <a:t>Enriched oxygen levels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25–30% 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437719"/>
                  </a:ext>
                </a:extLst>
              </a:tr>
              <a:tr h="0">
                <a:tc>
                  <a:txBody>
                    <a:bodyPr/>
                    <a:lstStyle/>
                    <a:p>
                      <a:r>
                        <a:rPr lang="en-US" dirty="0"/>
                        <a:t>Reduce coke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25–40 kg/ton cast iron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6991795"/>
                  </a:ext>
                </a:extLst>
              </a:tr>
              <a:tr h="0">
                <a:tc>
                  <a:txBody>
                    <a:bodyPr/>
                    <a:lstStyle/>
                    <a:p>
                      <a:r>
                        <a:rPr lang="en-US" dirty="0"/>
                        <a:t>Increased blast furnace productivity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2847699"/>
                  </a:ext>
                </a:extLst>
              </a:tr>
              <a:tr h="0">
                <a:tc>
                  <a:txBody>
                    <a:bodyPr/>
                    <a:lstStyle/>
                    <a:p>
                      <a:r>
                        <a:rPr lang="en-US" dirty="0"/>
                        <a:t>Reduce CO₂ emissions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50–120 kg CO₂/ton cast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2148975"/>
                  </a:ext>
                </a:extLst>
              </a:tr>
            </a:tbl>
          </a:graphicData>
        </a:graphic>
      </p:graphicFrame>
      <p:sp>
        <p:nvSpPr>
          <p:cNvPr id="5" name="TextBox 4">
            <a:extLst>
              <a:ext uri="{FF2B5EF4-FFF2-40B4-BE49-F238E27FC236}">
                <a16:creationId xmlns:a16="http://schemas.microsoft.com/office/drawing/2014/main" id="{5946F166-F7C6-DB36-58B6-57C68A06224B}"/>
              </a:ext>
            </a:extLst>
          </p:cNvPr>
          <p:cNvSpPr txBox="1"/>
          <p:nvPr/>
        </p:nvSpPr>
        <p:spPr>
          <a:xfrm>
            <a:off x="2975674" y="3800050"/>
            <a:ext cx="7647869" cy="2949462"/>
          </a:xfrm>
          <a:prstGeom prst="rect">
            <a:avLst/>
          </a:prstGeom>
          <a:noFill/>
        </p:spPr>
        <p:txBody>
          <a:bodyPr wrap="square">
            <a:spAutoFit/>
          </a:bodyPr>
          <a:lstStyle/>
          <a:p>
            <a:pPr>
              <a:lnSpc>
                <a:spcPct val="150000"/>
              </a:lnSpc>
            </a:pPr>
            <a:r>
              <a:rPr lang="en-US" b="1" dirty="0"/>
              <a:t>III. Energy Savings Calculation</a:t>
            </a:r>
          </a:p>
          <a:p>
            <a:pPr>
              <a:lnSpc>
                <a:spcPct val="150000"/>
              </a:lnSpc>
            </a:pPr>
            <a:r>
              <a:rPr lang="en-US" b="1" dirty="0"/>
              <a:t>Input Assumptions:</a:t>
            </a:r>
            <a:endParaRPr lang="en-US" dirty="0"/>
          </a:p>
          <a:p>
            <a:pPr marL="285750" indent="-285750">
              <a:lnSpc>
                <a:spcPct val="150000"/>
              </a:lnSpc>
              <a:buFont typeface="Arial" panose="020B0604020202020204" pitchFamily="34" charset="0"/>
              <a:buChar char="•"/>
            </a:pPr>
            <a:r>
              <a:rPr lang="en-US" b="1" dirty="0"/>
              <a:t>Production capacity:</a:t>
            </a:r>
            <a:r>
              <a:rPr lang="en-US" dirty="0"/>
              <a:t> 1,000,000 tons of hot metal per year</a:t>
            </a:r>
          </a:p>
          <a:p>
            <a:pPr marL="285750" indent="-285750">
              <a:lnSpc>
                <a:spcPct val="150000"/>
              </a:lnSpc>
              <a:buFont typeface="Arial" panose="020B0604020202020204" pitchFamily="34" charset="0"/>
              <a:buChar char="•"/>
            </a:pPr>
            <a:r>
              <a:rPr lang="en-US" b="1" dirty="0"/>
              <a:t>Oxygen enrichment:</a:t>
            </a:r>
            <a:r>
              <a:rPr lang="en-US" dirty="0"/>
              <a:t> from 21% → 28%</a:t>
            </a:r>
          </a:p>
          <a:p>
            <a:pPr marL="285750" indent="-285750">
              <a:lnSpc>
                <a:spcPct val="150000"/>
              </a:lnSpc>
              <a:buFont typeface="Arial" panose="020B0604020202020204" pitchFamily="34" charset="0"/>
              <a:buChar char="•"/>
            </a:pPr>
            <a:r>
              <a:rPr lang="en-US" b="1" dirty="0"/>
              <a:t>Reduction in coke consumption:</a:t>
            </a:r>
            <a:r>
              <a:rPr lang="en-US" dirty="0"/>
              <a:t> ~35 kg per ton of hot metal</a:t>
            </a:r>
          </a:p>
          <a:p>
            <a:pPr marL="285750" indent="-285750">
              <a:lnSpc>
                <a:spcPct val="150000"/>
              </a:lnSpc>
              <a:buFont typeface="Arial" panose="020B0604020202020204" pitchFamily="34" charset="0"/>
              <a:buChar char="•"/>
            </a:pPr>
            <a:r>
              <a:rPr lang="en-US" b="1" dirty="0"/>
              <a:t>Calorific value of coke:</a:t>
            </a:r>
            <a:r>
              <a:rPr lang="en-US" dirty="0"/>
              <a:t> ~29 MJ/kg</a:t>
            </a:r>
          </a:p>
          <a:p>
            <a:pPr marL="285750" indent="-285750">
              <a:lnSpc>
                <a:spcPct val="150000"/>
              </a:lnSpc>
              <a:buFont typeface="Arial" panose="020B0604020202020204" pitchFamily="34" charset="0"/>
              <a:buChar char="•"/>
            </a:pPr>
            <a:r>
              <a:rPr lang="en-US" b="1" dirty="0"/>
              <a:t>Efficiency of oxygen supply system:</a:t>
            </a:r>
            <a:r>
              <a:rPr lang="en-US" dirty="0"/>
              <a:t> ~0.7 kWh/Nm³</a:t>
            </a:r>
          </a:p>
        </p:txBody>
      </p:sp>
      <p:sp>
        <p:nvSpPr>
          <p:cNvPr id="8" name="TextBox 7">
            <a:extLst>
              <a:ext uri="{FF2B5EF4-FFF2-40B4-BE49-F238E27FC236}">
                <a16:creationId xmlns:a16="http://schemas.microsoft.com/office/drawing/2014/main" id="{BF6AA341-56CF-C44C-5D02-8D0F8752195F}"/>
              </a:ext>
            </a:extLst>
          </p:cNvPr>
          <p:cNvSpPr txBox="1"/>
          <p:nvPr/>
        </p:nvSpPr>
        <p:spPr>
          <a:xfrm>
            <a:off x="487653" y="1383896"/>
            <a:ext cx="6096000" cy="379656"/>
          </a:xfrm>
          <a:prstGeom prst="rect">
            <a:avLst/>
          </a:prstGeom>
          <a:noFill/>
        </p:spPr>
        <p:txBody>
          <a:bodyPr wrap="square">
            <a:spAutoFit/>
          </a:bodyPr>
          <a:lstStyle/>
          <a:p>
            <a:r>
              <a:rPr lang="vi-VN" b="1" dirty="0"/>
              <a:t>II. Energy Saving Benefits</a:t>
            </a:r>
            <a:endParaRPr lang="en-US" b="1" dirty="0"/>
          </a:p>
        </p:txBody>
      </p:sp>
      <p:sp>
        <p:nvSpPr>
          <p:cNvPr id="3" name="Text 0">
            <a:extLst>
              <a:ext uri="{FF2B5EF4-FFF2-40B4-BE49-F238E27FC236}">
                <a16:creationId xmlns:a16="http://schemas.microsoft.com/office/drawing/2014/main" id="{940DF296-9B82-70C0-3BE9-E4EEECBE8E40}"/>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2985691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0E8B4-1C8A-9F77-C483-B7AD9078E9B7}"/>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5EB72D1D-08D2-888E-23D0-36B5F9E87797}"/>
              </a:ext>
            </a:extLst>
          </p:cNvPr>
          <p:cNvSpPr>
            <a:spLocks noChangeArrowheads="1"/>
          </p:cNvSpPr>
          <p:nvPr/>
        </p:nvSpPr>
        <p:spPr bwMode="auto">
          <a:xfrm>
            <a:off x="580530" y="1587066"/>
            <a:ext cx="105325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spcBef>
                <a:spcPct val="0"/>
              </a:spcBef>
              <a:spcAft>
                <a:spcPct val="0"/>
              </a:spcAft>
              <a:buFontTx/>
              <a:buAutoNum type="arabicPeriod"/>
            </a:pPr>
            <a:r>
              <a:rPr lang="en-US" altLang="en-US" b="1" dirty="0">
                <a:latin typeface="Arial" panose="020B0604020202020204" pitchFamily="34" charset="0"/>
              </a:rPr>
              <a:t>Energy savings from reducing coke</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91143B24-8AD9-11CF-651B-2B986C98ED22}"/>
              </a:ext>
            </a:extLst>
          </p:cNvPr>
          <p:cNvSpPr>
            <a:spLocks noChangeArrowheads="1"/>
          </p:cNvSpPr>
          <p:nvPr/>
        </p:nvSpPr>
        <p:spPr bwMode="auto">
          <a:xfrm>
            <a:off x="590690" y="2969522"/>
            <a:ext cx="10816063" cy="1294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lang="en-US" altLang="en-US" b="1" dirty="0">
                <a:latin typeface="Arial" panose="020B0604020202020204" pitchFamily="34" charset="0"/>
              </a:rPr>
              <a:t>2. Energy expended to produce Oxygen (estimated)</a:t>
            </a:r>
            <a:endParaRPr kumimoji="0" lang="en-US" altLang="en-US" b="1" i="0" u="none" strike="noStrike" cap="none" normalizeH="0" baseline="0" dirty="0">
              <a:ln>
                <a:noFill/>
              </a:ln>
              <a:solidFill>
                <a:schemeClr val="tx1"/>
              </a:solidFill>
              <a:effectLst/>
              <a:latin typeface="Arial" panose="020B0604020202020204" pitchFamily="34" charset="0"/>
            </a:endParaRPr>
          </a:p>
          <a:p>
            <a:pPr>
              <a:lnSpc>
                <a:spcPct val="150000"/>
              </a:lnSpc>
              <a:buNone/>
            </a:pPr>
            <a:r>
              <a:rPr lang="en-US" dirty="0"/>
              <a:t>Suppose an additional 60 Nm³ of oxygen/ton of cast iron is needed (compared to air)</a:t>
            </a:r>
          </a:p>
          <a:p>
            <a:pPr>
              <a:lnSpc>
                <a:spcPct val="150000"/>
              </a:lnSpc>
              <a:buNone/>
            </a:pPr>
            <a:r>
              <a:rPr lang="en-US" dirty="0"/>
              <a:t>Electricity consumption=60×0.7=42 kWh/ton of cast iron⇒42×1,000,000=42,000,000 kWh=42,000 MWh</a:t>
            </a:r>
            <a:endParaRPr kumimoji="0" lang="en-US" altLang="en-US" b="1" i="0" u="none" strike="noStrike" cap="none" normalizeH="0" baseline="0" dirty="0">
              <a:ln>
                <a:noFill/>
              </a:ln>
              <a:solidFill>
                <a:schemeClr val="tx1"/>
              </a:solidFill>
              <a:effectLst/>
              <a:latin typeface="Arial" panose="020B0604020202020204" pitchFamily="34" charset="0"/>
            </a:endParaRPr>
          </a:p>
        </p:txBody>
      </p:sp>
      <p:pic>
        <p:nvPicPr>
          <p:cNvPr id="12" name="Picture 11">
            <a:extLst>
              <a:ext uri="{FF2B5EF4-FFF2-40B4-BE49-F238E27FC236}">
                <a16:creationId xmlns:a16="http://schemas.microsoft.com/office/drawing/2014/main" id="{34EF995F-2A85-8AEC-1E03-9C4475E00832}"/>
              </a:ext>
            </a:extLst>
          </p:cNvPr>
          <p:cNvPicPr>
            <a:picLocks noChangeAspect="1"/>
          </p:cNvPicPr>
          <p:nvPr/>
        </p:nvPicPr>
        <p:blipFill>
          <a:blip r:embed="rId3"/>
          <a:stretch>
            <a:fillRect/>
          </a:stretch>
        </p:blipFill>
        <p:spPr>
          <a:xfrm>
            <a:off x="2451056" y="2108015"/>
            <a:ext cx="7830643" cy="914528"/>
          </a:xfrm>
          <a:prstGeom prst="rect">
            <a:avLst/>
          </a:prstGeom>
        </p:spPr>
      </p:pic>
      <p:sp>
        <p:nvSpPr>
          <p:cNvPr id="14" name="TextBox 13">
            <a:extLst>
              <a:ext uri="{FF2B5EF4-FFF2-40B4-BE49-F238E27FC236}">
                <a16:creationId xmlns:a16="http://schemas.microsoft.com/office/drawing/2014/main" id="{D8FB475F-A18A-CE47-1AA2-821D25246621}"/>
              </a:ext>
            </a:extLst>
          </p:cNvPr>
          <p:cNvSpPr txBox="1"/>
          <p:nvPr/>
        </p:nvSpPr>
        <p:spPr>
          <a:xfrm>
            <a:off x="580530" y="4494497"/>
            <a:ext cx="10605630" cy="871970"/>
          </a:xfrm>
          <a:prstGeom prst="rect">
            <a:avLst/>
          </a:prstGeom>
          <a:noFill/>
        </p:spPr>
        <p:txBody>
          <a:bodyPr wrap="square">
            <a:spAutoFit/>
          </a:bodyPr>
          <a:lstStyle/>
          <a:p>
            <a:pPr>
              <a:lnSpc>
                <a:spcPct val="150000"/>
              </a:lnSpc>
              <a:buNone/>
            </a:pPr>
            <a:r>
              <a:rPr lang="vi-VN" b="1" dirty="0"/>
              <a:t>3. Net Energy Savings</a:t>
            </a:r>
            <a:r>
              <a:rPr lang="en-US" dirty="0"/>
              <a:t>                                                 </a:t>
            </a:r>
          </a:p>
          <a:p>
            <a:pPr>
              <a:lnSpc>
                <a:spcPct val="150000"/>
              </a:lnSpc>
              <a:buNone/>
            </a:pPr>
            <a:r>
              <a:rPr lang="el-GR" dirty="0"/>
              <a:t>Δ</a:t>
            </a:r>
            <a:r>
              <a:rPr lang="vi-VN" dirty="0"/>
              <a:t>e</a:t>
            </a:r>
            <a:r>
              <a:rPr lang="en-US" dirty="0"/>
              <a:t> </a:t>
            </a:r>
            <a:r>
              <a:rPr lang="vi-VN" dirty="0"/>
              <a:t>net</a:t>
            </a:r>
            <a:r>
              <a:rPr lang="en-US" dirty="0"/>
              <a:t> </a:t>
            </a:r>
            <a:r>
              <a:rPr lang="vi-VN" dirty="0"/>
              <a:t>=</a:t>
            </a:r>
            <a:r>
              <a:rPr lang="en-US" dirty="0"/>
              <a:t> </a:t>
            </a:r>
            <a:r>
              <a:rPr lang="vi-VN" dirty="0"/>
              <a:t>281.944−42.000=</a:t>
            </a:r>
            <a:r>
              <a:rPr lang="en-US" dirty="0"/>
              <a:t> </a:t>
            </a:r>
            <a:r>
              <a:rPr lang="vi-VN" dirty="0"/>
              <a:t>239.944 MWh/</a:t>
            </a:r>
            <a:r>
              <a:rPr lang="en-US" dirty="0"/>
              <a:t>year</a:t>
            </a:r>
          </a:p>
        </p:txBody>
      </p:sp>
      <p:sp>
        <p:nvSpPr>
          <p:cNvPr id="2" name="Text 0">
            <a:extLst>
              <a:ext uri="{FF2B5EF4-FFF2-40B4-BE49-F238E27FC236}">
                <a16:creationId xmlns:a16="http://schemas.microsoft.com/office/drawing/2014/main" id="{BD0BD8A2-BB0E-FF79-A6A2-BA86C0D9B1DD}"/>
              </a:ext>
            </a:extLst>
          </p:cNvPr>
          <p:cNvSpPr/>
          <p:nvPr/>
        </p:nvSpPr>
        <p:spPr>
          <a:xfrm>
            <a:off x="0" y="357662"/>
            <a:ext cx="12192000" cy="816740"/>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1.3 ENHANCED USE OF PULVERIZED COAL INJECTION (PCI) AND </a:t>
            </a:r>
          </a:p>
          <a:p>
            <a:pPr marL="0" indent="0" algn="ctr">
              <a:buNone/>
            </a:pPr>
            <a:r>
              <a:rPr lang="en-US" sz="2400" b="1" dirty="0">
                <a:solidFill>
                  <a:schemeClr val="accent1">
                    <a:lumMod val="50000"/>
                  </a:schemeClr>
                </a:solidFill>
                <a:ea typeface="Platypi Medium" pitchFamily="34" charset="-122"/>
                <a:cs typeface="Platypi Medium" pitchFamily="34" charset="-120"/>
              </a:rPr>
              <a:t>OXYGEN ENRICHMENT TECHNOLOGY</a:t>
            </a:r>
            <a:endParaRPr lang="en-US" sz="2400" b="1" dirty="0">
              <a:solidFill>
                <a:schemeClr val="accent1">
                  <a:lumMod val="50000"/>
                </a:schemeClr>
              </a:solidFill>
            </a:endParaRPr>
          </a:p>
        </p:txBody>
      </p:sp>
    </p:spTree>
    <p:extLst>
      <p:ext uri="{BB962C8B-B14F-4D97-AF65-F5344CB8AC3E}">
        <p14:creationId xmlns:p14="http://schemas.microsoft.com/office/powerpoint/2010/main" val="1644133279"/>
      </p:ext>
    </p:extLst>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ext 0"/>
          <p:cNvSpPr/>
          <p:nvPr/>
        </p:nvSpPr>
        <p:spPr>
          <a:xfrm>
            <a:off x="0" y="551263"/>
            <a:ext cx="12192000" cy="529395"/>
          </a:xfrm>
          <a:prstGeom prst="rect">
            <a:avLst/>
          </a:prstGeom>
          <a:noFill/>
          <a:ln/>
        </p:spPr>
        <p:txBody>
          <a:bodyPr anchor="t" bIns="0" lIns="0" rIns="0" rtlCol="0" tIns="0" wrap="square"/>
          <a:lstStyle/>
          <a:p>
            <a:pPr algn="ctr" defTabSz="761970">
              <a:lnSpc>
                <a:spcPts val="4625"/>
              </a:lnSpc>
            </a:pPr>
            <a:r>
              <a:rPr b="1" dirty="0" lang="en-US" sz="2200">
                <a:solidFill>
                  <a:srgbClr val="87C6CC">
                    <a:lumMod val="50000"/>
                  </a:srgbClr>
                </a:solidFill>
                <a:latin typeface="Arial"/>
                <a:ea charset="-122" pitchFamily="34" typeface="Platypi Medium"/>
                <a:cs charset="-120" pitchFamily="34" typeface="Platypi Medium"/>
              </a:rPr>
              <a:t>1.4 U</a:t>
            </a:r>
            <a:r>
              <a:rPr b="1" dirty="0" lang="en-US" sz="2200">
                <a:solidFill>
                  <a:srgbClr val="87C6CC">
                    <a:lumMod val="50000"/>
                  </a:srgbClr>
                </a:solidFill>
                <a:latin typeface="Arial"/>
                <a:cs charset="-120" pitchFamily="34" typeface="Platypi Medium"/>
              </a:rPr>
              <a:t>TILIZING WASTE HEAT AND NEW GENERATION BLAST FURNACE TECHNOLOGY</a:t>
            </a:r>
          </a:p>
        </p:txBody>
      </p:sp>
      <p:sp>
        <p:nvSpPr>
          <p:cNvPr id="4" name="Text 1"/>
          <p:cNvSpPr/>
          <p:nvPr/>
        </p:nvSpPr>
        <p:spPr>
          <a:xfrm>
            <a:off x="6332935" y="1425241"/>
            <a:ext cx="5203924" cy="1382967"/>
          </a:xfrm>
          <a:prstGeom prst="rect">
            <a:avLst/>
          </a:prstGeom>
          <a:noFill/>
          <a:ln/>
        </p:spPr>
        <p:txBody>
          <a:bodyPr anchor="t" bIns="0" lIns="0" rIns="0" rtlCol="0" tIns="0" wrap="square"/>
          <a:lstStyle/>
          <a:p>
            <a:pPr algn="just" defTabSz="761970">
              <a:lnSpc>
                <a:spcPts val="2375"/>
              </a:lnSpc>
            </a:pPr>
            <a:r>
              <a:rPr dirty="0" lang="en-US" sz="1600">
                <a:solidFill>
                  <a:srgbClr val="000000"/>
                </a:solidFill>
                <a:latin typeface="Arial"/>
                <a:ea charset="-122" pitchFamily="34" typeface="Source Serif Pro"/>
                <a:cs charset="-120" pitchFamily="34" typeface="Source Serif Pro"/>
              </a:rPr>
              <a:t>Recovering heat from blast furnace exhaust gases and molten slag to dry raw materials or generate electricity can reduce overall energy consumption by 5-15%. Using blast furnace slag as a construction material (e.g., in cement and concrete) helps reduce energy consumption in the production of other materials.</a:t>
            </a:r>
            <a:endParaRPr dirty="0" lang="en-US" sz="1600">
              <a:solidFill>
                <a:srgbClr val="000000"/>
              </a:solidFill>
              <a:latin typeface="Arial"/>
            </a:endParaRPr>
          </a:p>
        </p:txBody>
      </p:sp>
      <p:sp>
        <p:nvSpPr>
          <p:cNvPr id="5" name="Text 2"/>
          <p:cNvSpPr/>
          <p:nvPr/>
        </p:nvSpPr>
        <p:spPr>
          <a:xfrm>
            <a:off x="6332935" y="3358119"/>
            <a:ext cx="5203924" cy="1132243"/>
          </a:xfrm>
          <a:prstGeom prst="rect">
            <a:avLst/>
          </a:prstGeom>
          <a:noFill/>
          <a:ln/>
        </p:spPr>
        <p:txBody>
          <a:bodyPr anchor="t" bIns="0" lIns="0" rIns="0" rtlCol="0" tIns="0" wrap="square"/>
          <a:lstStyle/>
          <a:p>
            <a:pPr algn="just" defTabSz="761970">
              <a:lnSpc>
                <a:spcPts val="2375"/>
              </a:lnSpc>
            </a:pPr>
            <a:r>
              <a:rPr dirty="0" lang="en-US" sz="1600">
                <a:solidFill>
                  <a:srgbClr val="000000"/>
                </a:solidFill>
                <a:latin typeface="Arial"/>
                <a:ea charset="-122" pitchFamily="34" typeface="Source Serif Pro"/>
                <a:cs charset="-120" pitchFamily="34" typeface="Source Serif Pro"/>
              </a:rPr>
              <a:t>Hydrogen-based blast furnaces (Hydrogen-Based BF) replace a portion of coke with hydrogen (H₂) to reduce CO₂ emissions. Hybrid blast furnaces (electrified) use renewable energy to assist in ore reduction, with the potential to reduce CO₂ emissions by 20-50% when combined with green hydrogen.</a:t>
            </a:r>
            <a:endParaRPr dirty="0" lang="en-US" sz="1600">
              <a:solidFill>
                <a:srgbClr val="000000"/>
              </a:solidFill>
              <a:latin typeface="Arial"/>
            </a:endParaRPr>
          </a:p>
        </p:txBody>
      </p:sp>
      <p:sp>
        <p:nvSpPr>
          <p:cNvPr id="7" name="TextBox 6">
            <a:extLst>
              <a:ext uri="{FF2B5EF4-FFF2-40B4-BE49-F238E27FC236}">
                <a16:creationId xmlns:a16="http://schemas.microsoft.com/office/drawing/2014/main" id="{6664F6C7-F79C-44B3-5AC8-EE9D9A9362E4}"/>
              </a:ext>
            </a:extLst>
          </p:cNvPr>
          <p:cNvSpPr txBox="1"/>
          <p:nvPr/>
        </p:nvSpPr>
        <p:spPr>
          <a:xfrm>
            <a:off x="5809996" y="5340347"/>
            <a:ext cx="5991990" cy="348878"/>
          </a:xfrm>
          <a:prstGeom prst="rect">
            <a:avLst/>
          </a:prstGeom>
          <a:noFill/>
        </p:spPr>
        <p:txBody>
          <a:bodyPr wrap="square">
            <a:spAutoFit/>
          </a:bodyPr>
          <a:lstStyle/>
          <a:p>
            <a:pPr algn="just" defTabSz="761970"/>
            <a:r>
              <a:rPr b="1" dirty="0" lang="en-US" sz="1600">
                <a:solidFill>
                  <a:srgbClr val="000000"/>
                </a:solidFill>
                <a:latin typeface="Arial"/>
              </a:rPr>
              <a:t>Savings: Reduces overall energy consumption by 5-15%.</a:t>
            </a:r>
          </a:p>
        </p:txBody>
      </p:sp>
      <p:pic>
        <p:nvPicPr>
          <p:cNvPr descr="A train on tracks near a factory&#10;&#10;AI-generated content may be incorrect." id="6" name="Picture 5">
            <a:extLst>
              <a:ext uri="{FF2B5EF4-FFF2-40B4-BE49-F238E27FC236}">
                <a16:creationId xmlns:a16="http://schemas.microsoft.com/office/drawing/2014/main" id="{F1FA60D7-A95E-A4B7-B0C3-4A274119A26A}"/>
              </a:ext>
            </a:extLst>
          </p:cNvPr>
          <p:cNvPicPr>
            <a:picLocks noChangeAspect="1"/>
          </p:cNvPicPr>
          <p:nvPr/>
        </p:nvPicPr>
        <p:blipFill>
          <a:blip r:embed="rId3"/>
          <a:srcRect b="77" l="87" r="31" t="41"/>
          <a:stretch/>
        </p:blipFill>
        <p:spPr>
          <a:xfrm>
            <a:off x="501264" y="1620874"/>
            <a:ext cx="4964161" cy="3121607"/>
          </a:xfrm>
          <a:prstGeom prst="rect">
            <a:avLst/>
          </a:prstGeom>
        </p:spPr>
      </p:pic>
      <p:sp>
        <p:nvSpPr>
          <p:cNvPr id="8" name="TextBox 7">
            <a:extLst>
              <a:ext uri="{FF2B5EF4-FFF2-40B4-BE49-F238E27FC236}">
                <a16:creationId xmlns:a16="http://schemas.microsoft.com/office/drawing/2014/main" id="{072EAAF5-6006-BEF7-9175-124D19A04569}"/>
              </a:ext>
            </a:extLst>
          </p:cNvPr>
          <p:cNvSpPr txBox="1"/>
          <p:nvPr/>
        </p:nvSpPr>
        <p:spPr>
          <a:xfrm>
            <a:off x="825371" y="5092572"/>
            <a:ext cx="4404894" cy="379656"/>
          </a:xfrm>
          <a:prstGeom prst="rect">
            <a:avLst/>
          </a:prstGeom>
          <a:noFill/>
        </p:spPr>
        <p:txBody>
          <a:bodyPr wrap="square">
            <a:spAutoFit/>
          </a:bodyPr>
          <a:lstStyle/>
          <a:p>
            <a:r>
              <a:rPr b="0" dirty="0" err="1" i="1" lang="en-US">
                <a:solidFill>
                  <a:srgbClr val="333333"/>
                </a:solidFill>
                <a:effectLst/>
                <a:latin charset="0" panose="02000000000000000000" pitchFamily="2" typeface="Roboto"/>
              </a:rPr>
              <a:t>Lò</a:t>
            </a:r>
            <a:r>
              <a:rPr b="0" dirty="0" i="1" lang="en-US">
                <a:solidFill>
                  <a:srgbClr val="333333"/>
                </a:solidFill>
                <a:effectLst/>
                <a:latin charset="0" panose="02000000000000000000" pitchFamily="2" typeface="Roboto"/>
              </a:rPr>
              <a:t> </a:t>
            </a:r>
            <a:r>
              <a:rPr b="0" dirty="0" err="1" i="1" lang="en-US">
                <a:solidFill>
                  <a:srgbClr val="333333"/>
                </a:solidFill>
                <a:effectLst/>
                <a:latin charset="0" panose="02000000000000000000" pitchFamily="2" typeface="Roboto"/>
              </a:rPr>
              <a:t>cao</a:t>
            </a:r>
            <a:r>
              <a:rPr b="0" dirty="0" i="1" lang="en-US">
                <a:solidFill>
                  <a:srgbClr val="333333"/>
                </a:solidFill>
                <a:effectLst/>
                <a:latin charset="0" panose="02000000000000000000" pitchFamily="2" typeface="Roboto"/>
              </a:rPr>
              <a:t> </a:t>
            </a:r>
            <a:r>
              <a:rPr b="0" dirty="0" err="1" i="1" lang="en-US">
                <a:solidFill>
                  <a:srgbClr val="333333"/>
                </a:solidFill>
                <a:effectLst/>
                <a:latin charset="0" panose="02000000000000000000" pitchFamily="2" typeface="Roboto"/>
              </a:rPr>
              <a:t>số</a:t>
            </a:r>
            <a:r>
              <a:rPr b="0" dirty="0" i="1" lang="en-US">
                <a:solidFill>
                  <a:srgbClr val="333333"/>
                </a:solidFill>
                <a:effectLst/>
                <a:latin charset="0" panose="02000000000000000000" pitchFamily="2" typeface="Roboto"/>
              </a:rPr>
              <a:t> 1 </a:t>
            </a:r>
            <a:r>
              <a:rPr b="0" dirty="0" err="1" i="1" lang="en-US">
                <a:solidFill>
                  <a:srgbClr val="333333"/>
                </a:solidFill>
                <a:effectLst/>
                <a:latin charset="0" panose="02000000000000000000" pitchFamily="2" typeface="Roboto"/>
              </a:rPr>
              <a:t>tại</a:t>
            </a:r>
            <a:r>
              <a:rPr b="0" dirty="0" i="1" lang="en-US">
                <a:solidFill>
                  <a:srgbClr val="333333"/>
                </a:solidFill>
                <a:effectLst/>
                <a:latin charset="0" panose="02000000000000000000" pitchFamily="2" typeface="Roboto"/>
              </a:rPr>
              <a:t> </a:t>
            </a:r>
            <a:r>
              <a:rPr b="0" dirty="0" err="1" i="1" lang="en-US">
                <a:solidFill>
                  <a:srgbClr val="333333"/>
                </a:solidFill>
                <a:effectLst/>
                <a:latin charset="0" panose="02000000000000000000" pitchFamily="2" typeface="Roboto"/>
              </a:rPr>
              <a:t>Hòa</a:t>
            </a:r>
            <a:r>
              <a:rPr b="0" dirty="0" i="1" lang="en-US">
                <a:solidFill>
                  <a:srgbClr val="333333"/>
                </a:solidFill>
                <a:effectLst/>
                <a:latin charset="0" panose="02000000000000000000" pitchFamily="2" typeface="Roboto"/>
              </a:rPr>
              <a:t> </a:t>
            </a:r>
            <a:r>
              <a:rPr b="0" dirty="0" err="1" i="1" lang="en-US">
                <a:solidFill>
                  <a:srgbClr val="333333"/>
                </a:solidFill>
                <a:effectLst/>
                <a:latin charset="0" panose="02000000000000000000" pitchFamily="2" typeface="Roboto"/>
              </a:rPr>
              <a:t>Phát</a:t>
            </a:r>
            <a:r>
              <a:rPr b="0" dirty="0" i="1" lang="en-US">
                <a:solidFill>
                  <a:srgbClr val="333333"/>
                </a:solidFill>
                <a:effectLst/>
                <a:latin charset="0" panose="02000000000000000000" pitchFamily="2" typeface="Roboto"/>
              </a:rPr>
              <a:t> – Dung </a:t>
            </a:r>
            <a:r>
              <a:rPr b="0" dirty="0" err="1" i="1" lang="en-US">
                <a:solidFill>
                  <a:srgbClr val="333333"/>
                </a:solidFill>
                <a:effectLst/>
                <a:latin charset="0" panose="02000000000000000000" pitchFamily="2" typeface="Roboto"/>
              </a:rPr>
              <a:t>Quất</a:t>
            </a:r>
            <a:endParaRPr dirty="0" lang="en-US"/>
          </a:p>
        </p:txBody>
      </p:sp>
    </p:spTree>
    <p:extLst>
      <p:ext uri="{BB962C8B-B14F-4D97-AF65-F5344CB8AC3E}">
        <p14:creationId xmlns:p14="http://schemas.microsoft.com/office/powerpoint/2010/main" val="4094255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50CFC-DE6D-DE8B-2908-CEA8D32DC6E6}"/>
            </a:ext>
          </a:extLst>
        </p:cNvPr>
        <p:cNvGrpSpPr/>
        <p:nvPr/>
      </p:nvGrpSpPr>
      <p:grpSpPr>
        <a:xfrm>
          <a:off x="0" y="0"/>
          <a:ext cx="0" cy="0"/>
          <a:chOff x="0" y="0"/>
          <a:chExt cx="0" cy="0"/>
        </a:xfrm>
      </p:grpSpPr>
      <p:sp>
        <p:nvSpPr>
          <p:cNvPr id="14" name="Rectangle 8">
            <a:extLst>
              <a:ext uri="{FF2B5EF4-FFF2-40B4-BE49-F238E27FC236}">
                <a16:creationId xmlns:a16="http://schemas.microsoft.com/office/drawing/2014/main" id="{5288A7D0-4EC5-DC26-9D28-20EA77393CC9}"/>
              </a:ext>
            </a:extLst>
          </p:cNvPr>
          <p:cNvSpPr>
            <a:spLocks noChangeArrowheads="1"/>
          </p:cNvSpPr>
          <p:nvPr/>
        </p:nvSpPr>
        <p:spPr bwMode="auto">
          <a:xfrm>
            <a:off x="620394" y="1570054"/>
            <a:ext cx="10951212"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vi-VN" b="1" dirty="0"/>
              <a:t>Solution: Utilizing Waste Heat from Blast Furnaces for Material Drying at Hòa Phát</a:t>
            </a:r>
          </a:p>
          <a:p>
            <a:r>
              <a:rPr lang="vi-VN" b="1" dirty="0"/>
              <a:t>1. Background and Need</a:t>
            </a:r>
          </a:p>
          <a:p>
            <a:pPr marL="285750" indent="-285750">
              <a:buFont typeface="Wingdings" pitchFamily="2" charset="2"/>
              <a:buChar char="Ø"/>
            </a:pPr>
            <a:r>
              <a:rPr lang="vi-VN" dirty="0"/>
              <a:t>Hòa Phát Group is the largest steel producer in Vietnam, operating several integrated iron and steel complexes (e.g., in Dung Quất, Hải Dương, etc.).</a:t>
            </a:r>
          </a:p>
          <a:p>
            <a:pPr marL="285750" indent="-285750">
              <a:buFont typeface="Wingdings" pitchFamily="2" charset="2"/>
              <a:buChar char="Ø"/>
            </a:pPr>
            <a:r>
              <a:rPr lang="vi-VN" dirty="0"/>
              <a:t>Each complex operates large-scale blast furnaces, generating a significant amount of waste heat, particularly from blast furnace gas (BFG), reduction gas, and sintering furnace gas.</a:t>
            </a:r>
          </a:p>
          <a:p>
            <a:pPr marL="285750" indent="-285750">
              <a:buFont typeface="Wingdings" pitchFamily="2" charset="2"/>
              <a:buChar char="Ø"/>
            </a:pPr>
            <a:r>
              <a:rPr lang="vi-VN" dirty="0"/>
              <a:t>Drying input materials such as ore, sinter, and pulverized coal is a critical technical requirement to ensure efficiency and stability in hot metal production.</a:t>
            </a:r>
          </a:p>
          <a:p>
            <a:r>
              <a:rPr lang="vi-VN" b="1" dirty="0"/>
              <a:t>2. Operating Principle</a:t>
            </a:r>
          </a:p>
          <a:p>
            <a:pPr marL="285750" indent="-285750">
              <a:buFont typeface="Wingdings" pitchFamily="2" charset="2"/>
              <a:buChar char="Ø"/>
            </a:pPr>
            <a:r>
              <a:rPr lang="vi-VN" dirty="0"/>
              <a:t>Recover blast furnace gas after the dust removal and cleaning stage, utilizing its residual heat (~150–200°C).</a:t>
            </a:r>
          </a:p>
          <a:p>
            <a:pPr marL="285750" indent="-285750">
              <a:buFont typeface="Wingdings" pitchFamily="2" charset="2"/>
              <a:buChar char="Ø"/>
            </a:pPr>
            <a:r>
              <a:rPr lang="vi-VN" dirty="0"/>
              <a:t>Channel the hot gas through a gas–gas heat exchanger system or a direct drying system (e.g., fluidized bed or rotary dryer).</a:t>
            </a:r>
          </a:p>
          <a:p>
            <a:pPr marL="285750" indent="-285750">
              <a:buFont typeface="Wingdings" pitchFamily="2" charset="2"/>
              <a:buChar char="Ø"/>
            </a:pPr>
            <a:r>
              <a:rPr lang="vi-VN" dirty="0"/>
              <a:t>Materials are dried before being fed into the sintering furnace, blast furnace, or pulverized coal injection (PCI) system.</a:t>
            </a:r>
          </a:p>
        </p:txBody>
      </p:sp>
      <p:sp>
        <p:nvSpPr>
          <p:cNvPr id="2" name="Text 0">
            <a:extLst>
              <a:ext uri="{FF2B5EF4-FFF2-40B4-BE49-F238E27FC236}">
                <a16:creationId xmlns:a16="http://schemas.microsoft.com/office/drawing/2014/main" id="{A42303DF-FB7E-8884-DEB5-07656125EB39}"/>
              </a:ext>
            </a:extLst>
          </p:cNvPr>
          <p:cNvSpPr/>
          <p:nvPr/>
        </p:nvSpPr>
        <p:spPr>
          <a:xfrm>
            <a:off x="0" y="551263"/>
            <a:ext cx="12192000" cy="529395"/>
          </a:xfrm>
          <a:prstGeom prst="rect">
            <a:avLst/>
          </a:prstGeom>
          <a:noFill/>
          <a:ln/>
        </p:spPr>
        <p:txBody>
          <a:bodyPr wrap="square" lIns="0" tIns="0" rIns="0" bIns="0" rtlCol="0" anchor="t"/>
          <a:lstStyle/>
          <a:p>
            <a:pPr algn="ctr" defTabSz="761970">
              <a:lnSpc>
                <a:spcPts val="4625"/>
              </a:lnSpc>
            </a:pPr>
            <a:r>
              <a:rPr lang="en-US" sz="2200" b="1" dirty="0">
                <a:solidFill>
                  <a:srgbClr val="87C6CC">
                    <a:lumMod val="50000"/>
                  </a:srgbClr>
                </a:solidFill>
                <a:latin typeface="Arial"/>
                <a:ea typeface="Platypi Medium" pitchFamily="34" charset="-122"/>
                <a:cs typeface="Platypi Medium" pitchFamily="34" charset="-120"/>
              </a:rPr>
              <a:t>1.4 U</a:t>
            </a:r>
            <a:r>
              <a:rPr lang="en-US" sz="2200" b="1" dirty="0">
                <a:solidFill>
                  <a:srgbClr val="87C6CC">
                    <a:lumMod val="50000"/>
                  </a:srgbClr>
                </a:solidFill>
                <a:latin typeface="Arial"/>
                <a:cs typeface="Platypi Medium" pitchFamily="34" charset="-120"/>
              </a:rPr>
              <a:t>TILIZING WASTE HEAT AND NEW GENERATION BLAST FURNACE TECHNOLOGY</a:t>
            </a:r>
          </a:p>
        </p:txBody>
      </p:sp>
    </p:spTree>
    <p:extLst>
      <p:ext uri="{BB962C8B-B14F-4D97-AF65-F5344CB8AC3E}">
        <p14:creationId xmlns:p14="http://schemas.microsoft.com/office/powerpoint/2010/main" val="3886147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D560A-DCE6-9DCA-018F-AE4EAB682EC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AE3ECBB-2B17-697E-0300-BF90276B7CB2}"/>
              </a:ext>
            </a:extLst>
          </p:cNvPr>
          <p:cNvSpPr txBox="1"/>
          <p:nvPr/>
        </p:nvSpPr>
        <p:spPr>
          <a:xfrm>
            <a:off x="508000" y="1439643"/>
            <a:ext cx="6543729" cy="4195957"/>
          </a:xfrm>
          <a:prstGeom prst="rect">
            <a:avLst/>
          </a:prstGeom>
          <a:noFill/>
        </p:spPr>
        <p:txBody>
          <a:bodyPr wrap="square">
            <a:spAutoFit/>
          </a:bodyPr>
          <a:lstStyle/>
          <a:p>
            <a:pPr>
              <a:lnSpc>
                <a:spcPct val="150000"/>
              </a:lnSpc>
            </a:pPr>
            <a:r>
              <a:rPr lang="en-US" b="1" dirty="0"/>
              <a:t>Estimated Efficiency at </a:t>
            </a:r>
            <a:r>
              <a:rPr lang="en-US" b="1" dirty="0" err="1"/>
              <a:t>Hòa</a:t>
            </a:r>
            <a:r>
              <a:rPr lang="en-US" b="1" dirty="0"/>
              <a:t> </a:t>
            </a:r>
            <a:r>
              <a:rPr lang="en-US" b="1" dirty="0" err="1"/>
              <a:t>Phát</a:t>
            </a:r>
            <a:r>
              <a:rPr lang="en-US" b="1" dirty="0"/>
              <a:t> Dung </a:t>
            </a:r>
            <a:r>
              <a:rPr lang="en-US" b="1" dirty="0" err="1"/>
              <a:t>Quất</a:t>
            </a:r>
            <a:r>
              <a:rPr lang="en-US" b="1" dirty="0"/>
              <a:t> Plant</a:t>
            </a:r>
          </a:p>
          <a:p>
            <a:pPr marL="285750" indent="-285750">
              <a:lnSpc>
                <a:spcPct val="150000"/>
              </a:lnSpc>
              <a:buFont typeface="Wingdings" pitchFamily="2" charset="2"/>
              <a:buChar char="Ø"/>
            </a:pPr>
            <a:r>
              <a:rPr lang="en-US" b="1" dirty="0"/>
              <a:t>Number of blast furnaces:</a:t>
            </a:r>
            <a:r>
              <a:rPr lang="en-US" dirty="0"/>
              <a:t> 4 furnaces, each with a capacity of approximately 1,200,000 tons of hot metal per year</a:t>
            </a:r>
          </a:p>
          <a:p>
            <a:pPr marL="285750" indent="-285750">
              <a:lnSpc>
                <a:spcPct val="150000"/>
              </a:lnSpc>
              <a:buFont typeface="Wingdings" pitchFamily="2" charset="2"/>
              <a:buChar char="Ø"/>
            </a:pPr>
            <a:r>
              <a:rPr lang="en-US" b="1" dirty="0"/>
              <a:t>Total available waste heat:</a:t>
            </a:r>
            <a:r>
              <a:rPr lang="en-US" dirty="0"/>
              <a:t> ~150 GJ/h across the entire system</a:t>
            </a:r>
          </a:p>
          <a:p>
            <a:pPr marL="285750" indent="-285750">
              <a:lnSpc>
                <a:spcPct val="150000"/>
              </a:lnSpc>
              <a:buFont typeface="Wingdings" pitchFamily="2" charset="2"/>
              <a:buChar char="Ø"/>
            </a:pPr>
            <a:r>
              <a:rPr lang="en-US" b="1" dirty="0"/>
              <a:t>Energy savings:</a:t>
            </a:r>
            <a:r>
              <a:rPr lang="en-US" dirty="0"/>
              <a:t> &gt;180,000 MWh/year</a:t>
            </a:r>
          </a:p>
          <a:p>
            <a:pPr marL="285750" indent="-285750">
              <a:lnSpc>
                <a:spcPct val="150000"/>
              </a:lnSpc>
              <a:buFont typeface="Wingdings" pitchFamily="2" charset="2"/>
              <a:buChar char="Ø"/>
            </a:pPr>
            <a:r>
              <a:rPr lang="en-US" b="1" dirty="0"/>
              <a:t>Reduction in DO fuel consumption:</a:t>
            </a:r>
            <a:r>
              <a:rPr lang="en-US" dirty="0"/>
              <a:t> ~15,000 tons/year</a:t>
            </a:r>
          </a:p>
          <a:p>
            <a:pPr marL="285750" indent="-285750">
              <a:lnSpc>
                <a:spcPct val="150000"/>
              </a:lnSpc>
              <a:buFont typeface="Wingdings" pitchFamily="2" charset="2"/>
              <a:buChar char="Ø"/>
            </a:pPr>
            <a:r>
              <a:rPr lang="en-US" b="1" dirty="0"/>
              <a:t>Reduction in CO₂ emissions:</a:t>
            </a:r>
            <a:r>
              <a:rPr lang="en-US" dirty="0"/>
              <a:t> ~46,500 </a:t>
            </a:r>
            <a:r>
              <a:rPr lang="en-US" dirty="0" err="1"/>
              <a:t>tCO</a:t>
            </a:r>
            <a:r>
              <a:rPr lang="en-US" dirty="0"/>
              <a:t>₂/year</a:t>
            </a:r>
          </a:p>
          <a:p>
            <a:pPr marL="285750" indent="-285750">
              <a:lnSpc>
                <a:spcPct val="150000"/>
              </a:lnSpc>
              <a:buFont typeface="Wingdings" pitchFamily="2" charset="2"/>
              <a:buChar char="Ø"/>
            </a:pPr>
            <a:r>
              <a:rPr lang="en-US" b="1" dirty="0"/>
              <a:t>Economic savings:</a:t>
            </a:r>
            <a:r>
              <a:rPr lang="en-US" dirty="0"/>
              <a:t> ~12–15 million USD/year</a:t>
            </a:r>
          </a:p>
        </p:txBody>
      </p:sp>
      <p:pic>
        <p:nvPicPr>
          <p:cNvPr id="8" name="Picture 7" descr="Men in hardhats looking at a large container being poured into a factory&#10;&#10;AI-generated content may be incorrect.">
            <a:extLst>
              <a:ext uri="{FF2B5EF4-FFF2-40B4-BE49-F238E27FC236}">
                <a16:creationId xmlns:a16="http://schemas.microsoft.com/office/drawing/2014/main" id="{FE558EEB-9086-75ED-6B77-098B9E88C973}"/>
              </a:ext>
            </a:extLst>
          </p:cNvPr>
          <p:cNvPicPr>
            <a:picLocks noChangeAspect="1"/>
          </p:cNvPicPr>
          <p:nvPr/>
        </p:nvPicPr>
        <p:blipFill>
          <a:blip r:embed="rId3"/>
          <a:stretch>
            <a:fillRect/>
          </a:stretch>
        </p:blipFill>
        <p:spPr>
          <a:xfrm>
            <a:off x="7279972" y="1880175"/>
            <a:ext cx="4200486" cy="2893303"/>
          </a:xfrm>
          <a:prstGeom prst="rect">
            <a:avLst/>
          </a:prstGeom>
        </p:spPr>
      </p:pic>
      <p:sp>
        <p:nvSpPr>
          <p:cNvPr id="2" name="Text 0">
            <a:extLst>
              <a:ext uri="{FF2B5EF4-FFF2-40B4-BE49-F238E27FC236}">
                <a16:creationId xmlns:a16="http://schemas.microsoft.com/office/drawing/2014/main" id="{82F8A906-76DA-1305-453F-E3367C912354}"/>
              </a:ext>
            </a:extLst>
          </p:cNvPr>
          <p:cNvSpPr/>
          <p:nvPr/>
        </p:nvSpPr>
        <p:spPr>
          <a:xfrm>
            <a:off x="0" y="551263"/>
            <a:ext cx="12192000" cy="529395"/>
          </a:xfrm>
          <a:prstGeom prst="rect">
            <a:avLst/>
          </a:prstGeom>
          <a:noFill/>
          <a:ln/>
        </p:spPr>
        <p:txBody>
          <a:bodyPr wrap="square" lIns="0" tIns="0" rIns="0" bIns="0" rtlCol="0" anchor="t"/>
          <a:lstStyle/>
          <a:p>
            <a:pPr algn="ctr" defTabSz="761970">
              <a:lnSpc>
                <a:spcPts val="4625"/>
              </a:lnSpc>
            </a:pPr>
            <a:r>
              <a:rPr lang="en-US" sz="2200" b="1" dirty="0">
                <a:solidFill>
                  <a:srgbClr val="87C6CC">
                    <a:lumMod val="50000"/>
                  </a:srgbClr>
                </a:solidFill>
                <a:latin typeface="Arial"/>
                <a:ea typeface="Platypi Medium" pitchFamily="34" charset="-122"/>
                <a:cs typeface="Platypi Medium" pitchFamily="34" charset="-120"/>
              </a:rPr>
              <a:t>1.4 U</a:t>
            </a:r>
            <a:r>
              <a:rPr lang="en-US" sz="2200" b="1" dirty="0">
                <a:solidFill>
                  <a:srgbClr val="87C6CC">
                    <a:lumMod val="50000"/>
                  </a:srgbClr>
                </a:solidFill>
                <a:latin typeface="Arial"/>
                <a:cs typeface="Platypi Medium" pitchFamily="34" charset="-120"/>
              </a:rPr>
              <a:t>TILIZING WASTE HEAT AND NEW GENERATION BLAST FURNACE TECHNOLOGY</a:t>
            </a:r>
          </a:p>
        </p:txBody>
      </p:sp>
    </p:spTree>
    <p:extLst>
      <p:ext uri="{BB962C8B-B14F-4D97-AF65-F5344CB8AC3E}">
        <p14:creationId xmlns:p14="http://schemas.microsoft.com/office/powerpoint/2010/main" val="3064404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B68AA-2E2A-4010-2A7F-D1C321905781}"/>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7A23F540-6EEC-0BB2-9EA5-AFECC711DDF7}"/>
              </a:ext>
            </a:extLst>
          </p:cNvPr>
          <p:cNvSpPr/>
          <p:nvPr/>
        </p:nvSpPr>
        <p:spPr>
          <a:xfrm>
            <a:off x="592117" y="1289294"/>
            <a:ext cx="11229691" cy="914373"/>
          </a:xfrm>
          <a:prstGeom prst="rect">
            <a:avLst/>
          </a:prstGeom>
          <a:noFill/>
          <a:ln/>
        </p:spPr>
        <p:txBody>
          <a:bodyPr wrap="square" lIns="0" tIns="0" rIns="0" bIns="0" rtlCol="0" anchor="t"/>
          <a:lstStyle/>
          <a:p>
            <a:pPr lvl="0">
              <a:lnSpc>
                <a:spcPts val="4583"/>
              </a:lnSpc>
              <a:buClr>
                <a:srgbClr val="000000"/>
              </a:buClr>
              <a:defRPr/>
            </a:pPr>
            <a:r>
              <a:rPr lang="en-US" b="1" kern="0">
                <a:solidFill>
                  <a:srgbClr val="201B18"/>
                </a:solidFill>
                <a:ea typeface="Platypi Medium" pitchFamily="34" charset="-122"/>
                <a:cs typeface="Platypi Medium" pitchFamily="34" charset="-120"/>
                <a:sym typeface="Arial"/>
              </a:rPr>
              <a:t>2.1 OPTIMIZING RAW MATERIAL INPUTS AND IMPROVING EAF EFFICIENCY</a:t>
            </a:r>
          </a:p>
        </p:txBody>
      </p:sp>
      <p:pic>
        <p:nvPicPr>
          <p:cNvPr id="10" name="Picture 9">
            <a:extLst>
              <a:ext uri="{FF2B5EF4-FFF2-40B4-BE49-F238E27FC236}">
                <a16:creationId xmlns:a16="http://schemas.microsoft.com/office/drawing/2014/main" id="{A0599FA8-7093-1FBC-14E0-77B88EBE4B79}"/>
              </a:ext>
            </a:extLst>
          </p:cNvPr>
          <p:cNvPicPr>
            <a:picLocks noChangeAspect="1"/>
          </p:cNvPicPr>
          <p:nvPr/>
        </p:nvPicPr>
        <p:blipFill>
          <a:blip r:embed="rId2"/>
          <a:stretch>
            <a:fillRect/>
          </a:stretch>
        </p:blipFill>
        <p:spPr>
          <a:xfrm>
            <a:off x="592117" y="2292797"/>
            <a:ext cx="4185349" cy="3139012"/>
          </a:xfrm>
          <a:prstGeom prst="rect">
            <a:avLst/>
          </a:prstGeom>
        </p:spPr>
      </p:pic>
      <p:sp>
        <p:nvSpPr>
          <p:cNvPr id="7" name="Text 0"/>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8" name="Text 1"/>
          <p:cNvSpPr/>
          <p:nvPr/>
        </p:nvSpPr>
        <p:spPr>
          <a:xfrm>
            <a:off x="5104262" y="1998959"/>
            <a:ext cx="6461419" cy="2507813"/>
          </a:xfrm>
          <a:prstGeom prst="rect">
            <a:avLst/>
          </a:prstGeom>
          <a:noFill/>
          <a:ln/>
        </p:spPr>
        <p:txBody>
          <a:bodyPr wrap="square" lIns="0" tIns="0" rIns="0" bIns="0" rtlCol="0" anchor="t"/>
          <a:lstStyle/>
          <a:p>
            <a:pPr marL="0" indent="0" algn="just">
              <a:lnSpc>
                <a:spcPts val="2800"/>
              </a:lnSpc>
              <a:buNone/>
            </a:pPr>
            <a:r>
              <a:rPr lang="en-US" sz="1600" dirty="0">
                <a:ea typeface="Source Serif Pro" pitchFamily="34" charset="-122"/>
                <a:cs typeface="Source Serif Pro" pitchFamily="34" charset="-120"/>
              </a:rPr>
              <a:t>Using clean scrap (with low impurities such as copper and zinc) helps reduce melting time and energy consumption. Blending Direct Reduced Iron (DRI) or Hot Briquetted Iron (HBI) can improve energy efficiency. Preheating scrap before charging it into the furnace, utilizing waste heat from furnace gases or the cooling system to dry the scrap, reduces the energy required for melting, saving 5–15% of </a:t>
            </a:r>
            <a:r>
              <a:rPr lang="en-US" sz="1600">
                <a:ea typeface="Source Serif Pro" pitchFamily="34" charset="-122"/>
                <a:cs typeface="Source Serif Pro" pitchFamily="34" charset="-120"/>
              </a:rPr>
              <a:t>electricity.</a:t>
            </a:r>
          </a:p>
          <a:p>
            <a:pPr algn="just">
              <a:lnSpc>
                <a:spcPts val="2800"/>
              </a:lnSpc>
            </a:pPr>
            <a:r>
              <a:rPr lang="en-US" sz="1600">
                <a:ea typeface="Source Serif Pro" pitchFamily="34" charset="-122"/>
                <a:cs typeface="Source Serif Pro" pitchFamily="34" charset="-120"/>
              </a:rPr>
              <a:t>Oxygen injection (Oxy-fuel burners) helps accelerate the melting rate, reducing smelting time. Using natural gas (NG) or hydrogen (H₂) as supplemental fuel can further reduce electricity consumption. Automated control systems (AI, IoT) optimize current, voltage, and electrode positioning to minimize energy losses, leading to a 10–25% reduction in electricity usage.</a:t>
            </a:r>
            <a:endParaRPr lang="en-US" sz="1600"/>
          </a:p>
          <a:p>
            <a:pPr marL="0" indent="0" algn="just">
              <a:lnSpc>
                <a:spcPts val="2800"/>
              </a:lnSpc>
              <a:buNone/>
            </a:pPr>
            <a:endParaRPr lang="en-US" sz="1600" dirty="0"/>
          </a:p>
        </p:txBody>
      </p:sp>
    </p:spTree>
    <p:extLst>
      <p:ext uri="{BB962C8B-B14F-4D97-AF65-F5344CB8AC3E}">
        <p14:creationId xmlns:p14="http://schemas.microsoft.com/office/powerpoint/2010/main" val="905618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CF6A9-5D9E-CA8E-7A95-3F684E5FB577}"/>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17463AD-5ACB-D01A-8A8F-5CFCC3AE69BA}"/>
              </a:ext>
            </a:extLst>
          </p:cNvPr>
          <p:cNvSpPr txBox="1"/>
          <p:nvPr/>
        </p:nvSpPr>
        <p:spPr>
          <a:xfrm>
            <a:off x="573834" y="1195895"/>
            <a:ext cx="11044329" cy="5350119"/>
          </a:xfrm>
          <a:prstGeom prst="rect">
            <a:avLst/>
          </a:prstGeom>
          <a:noFill/>
        </p:spPr>
        <p:txBody>
          <a:bodyPr wrap="square">
            <a:spAutoFit/>
          </a:bodyPr>
          <a:lstStyle/>
          <a:p>
            <a:pPr>
              <a:lnSpc>
                <a:spcPct val="150000"/>
              </a:lnSpc>
            </a:pPr>
            <a:r>
              <a:rPr lang="en-US" sz="1600" b="1" dirty="0"/>
              <a:t>2.1 Optimizing Input Materials and Improving EAF Furnace Efficiency</a:t>
            </a:r>
          </a:p>
          <a:p>
            <a:pPr>
              <a:lnSpc>
                <a:spcPct val="150000"/>
              </a:lnSpc>
            </a:pPr>
            <a:r>
              <a:rPr lang="en-US" sz="1600" b="1" dirty="0"/>
              <a:t>Technology Context in Vietnam</a:t>
            </a:r>
          </a:p>
          <a:p>
            <a:pPr marL="285750" indent="-285750">
              <a:lnSpc>
                <a:spcPct val="150000"/>
              </a:lnSpc>
              <a:buFont typeface="Wingdings" pitchFamily="2" charset="2"/>
              <a:buChar char="Ø"/>
            </a:pPr>
            <a:r>
              <a:rPr lang="en-US" sz="1600" dirty="0"/>
              <a:t>Several steel plants such as Pomina, Vina Kyoei, </a:t>
            </a:r>
            <a:r>
              <a:rPr lang="en-US" sz="1600" dirty="0" err="1"/>
              <a:t>Thép</a:t>
            </a:r>
            <a:r>
              <a:rPr lang="en-US" sz="1600" dirty="0"/>
              <a:t> </a:t>
            </a:r>
            <a:r>
              <a:rPr lang="en-US" sz="1600" dirty="0" err="1"/>
              <a:t>Miền</a:t>
            </a:r>
            <a:r>
              <a:rPr lang="en-US" sz="1600" dirty="0"/>
              <a:t> Nam, Dana, etc., use Electric Arc Furnace (EAF) technology to produce steel from scrap.</a:t>
            </a:r>
          </a:p>
          <a:p>
            <a:pPr marL="285750" indent="-285750">
              <a:lnSpc>
                <a:spcPct val="150000"/>
              </a:lnSpc>
              <a:buFont typeface="Wingdings" pitchFamily="2" charset="2"/>
              <a:buChar char="Ø"/>
            </a:pPr>
            <a:r>
              <a:rPr lang="en-US" sz="1600" dirty="0"/>
              <a:t>EAFs account for 25–30% of Vietnam’s steel industry and have the advantage of lower CO₂ emissions compared to blast furnaces.</a:t>
            </a:r>
          </a:p>
          <a:p>
            <a:pPr marL="285750" indent="-285750">
              <a:lnSpc>
                <a:spcPct val="150000"/>
              </a:lnSpc>
              <a:buFont typeface="Wingdings" pitchFamily="2" charset="2"/>
              <a:buChar char="Ø"/>
            </a:pPr>
            <a:r>
              <a:rPr lang="en-US" sz="1600" dirty="0"/>
              <a:t>However, operational efficiency remains suboptimal due to:</a:t>
            </a:r>
          </a:p>
          <a:p>
            <a:pPr marL="285750" indent="-285750">
              <a:lnSpc>
                <a:spcPct val="150000"/>
              </a:lnSpc>
              <a:buFont typeface="Arial" panose="020B0604020202020204" pitchFamily="34" charset="0"/>
              <a:buChar char="•"/>
            </a:pPr>
            <a:r>
              <a:rPr lang="en-US" sz="1600" dirty="0"/>
              <a:t>Inconsistent input materials (high impurity content)</a:t>
            </a:r>
          </a:p>
          <a:p>
            <a:pPr marL="285750" indent="-285750">
              <a:lnSpc>
                <a:spcPct val="150000"/>
              </a:lnSpc>
              <a:buFont typeface="Arial" panose="020B0604020202020204" pitchFamily="34" charset="0"/>
              <a:buChar char="•"/>
            </a:pPr>
            <a:r>
              <a:rPr lang="en-US" sz="1600" dirty="0"/>
              <a:t>Heat loss during charging and melting</a:t>
            </a:r>
          </a:p>
          <a:p>
            <a:pPr marL="285750" indent="-285750">
              <a:lnSpc>
                <a:spcPct val="150000"/>
              </a:lnSpc>
              <a:buFont typeface="Arial" panose="020B0604020202020204" pitchFamily="34" charset="0"/>
              <a:buChar char="•"/>
            </a:pPr>
            <a:r>
              <a:rPr lang="en-US" sz="1600" dirty="0"/>
              <a:t>Incomplete utilization of waste heat and generated gases</a:t>
            </a:r>
          </a:p>
          <a:p>
            <a:pPr>
              <a:lnSpc>
                <a:spcPct val="150000"/>
              </a:lnSpc>
            </a:pPr>
            <a:r>
              <a:rPr lang="en-US" sz="1600" b="1" dirty="0"/>
              <a:t>Applications in Vietnam</a:t>
            </a:r>
            <a:endParaRPr lang="en-US" sz="1600" dirty="0"/>
          </a:p>
          <a:p>
            <a:pPr marL="285750" indent="-285750">
              <a:lnSpc>
                <a:spcPct val="150000"/>
              </a:lnSpc>
              <a:buFont typeface="Wingdings" pitchFamily="2" charset="2"/>
              <a:buChar char="Ø"/>
            </a:pPr>
            <a:r>
              <a:rPr lang="en-US" sz="1600" b="1" dirty="0"/>
              <a:t>Pomina</a:t>
            </a:r>
            <a:r>
              <a:rPr lang="en-US" sz="1600" dirty="0"/>
              <a:t> is implementing a waste heat recovery system and upgrading its arc control software.</a:t>
            </a:r>
          </a:p>
          <a:p>
            <a:pPr marL="285750" indent="-285750">
              <a:lnSpc>
                <a:spcPct val="150000"/>
              </a:lnSpc>
              <a:buFont typeface="Wingdings" pitchFamily="2" charset="2"/>
              <a:buChar char="Ø"/>
            </a:pPr>
            <a:r>
              <a:rPr lang="en-US" sz="1600" b="1" dirty="0"/>
              <a:t>Vina Kyoei</a:t>
            </a:r>
            <a:r>
              <a:rPr lang="en-US" sz="1600" dirty="0"/>
              <a:t> is combining scrap and HBI (Hot Briquetted Iron) to improve steelmaking stability.</a:t>
            </a:r>
          </a:p>
          <a:p>
            <a:pPr marL="285750" indent="-285750">
              <a:lnSpc>
                <a:spcPct val="150000"/>
              </a:lnSpc>
              <a:buFont typeface="Wingdings" pitchFamily="2" charset="2"/>
              <a:buChar char="Ø"/>
            </a:pPr>
            <a:r>
              <a:rPr lang="en-US" sz="1600" b="1" dirty="0" err="1"/>
              <a:t>Thép</a:t>
            </a:r>
            <a:r>
              <a:rPr lang="en-US" sz="1600" b="1" dirty="0"/>
              <a:t> Việt Đức</a:t>
            </a:r>
            <a:r>
              <a:rPr lang="en-US" sz="1600" dirty="0"/>
              <a:t> is applying oxygen injection along with a supplementary induction furnace.</a:t>
            </a:r>
          </a:p>
        </p:txBody>
      </p:sp>
      <p:sp>
        <p:nvSpPr>
          <p:cNvPr id="2" name="Text 0">
            <a:extLst>
              <a:ext uri="{FF2B5EF4-FFF2-40B4-BE49-F238E27FC236}">
                <a16:creationId xmlns:a16="http://schemas.microsoft.com/office/drawing/2014/main" id="{FB0C339F-A461-57C3-82D4-12E92FCF9734}"/>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Tree>
    <p:extLst>
      <p:ext uri="{BB962C8B-B14F-4D97-AF65-F5344CB8AC3E}">
        <p14:creationId xmlns:p14="http://schemas.microsoft.com/office/powerpoint/2010/main" val="531966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BF9C9-1283-12EA-6CEC-F948A7CEA81A}"/>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1F4628FC-8D40-F168-B489-1D20F80C0DA7}"/>
              </a:ext>
            </a:extLst>
          </p:cNvPr>
          <p:cNvSpPr/>
          <p:nvPr/>
        </p:nvSpPr>
        <p:spPr>
          <a:xfrm>
            <a:off x="646708" y="1373233"/>
            <a:ext cx="11229691" cy="567327"/>
          </a:xfrm>
          <a:prstGeom prst="rect">
            <a:avLst/>
          </a:prstGeom>
          <a:noFill/>
          <a:ln/>
        </p:spPr>
        <p:txBody>
          <a:bodyPr wrap="square" lIns="0" tIns="0" rIns="0" bIns="0" rtlCol="0" anchor="t"/>
          <a:lstStyle/>
          <a:p>
            <a:pPr>
              <a:lnSpc>
                <a:spcPts val="4583"/>
              </a:lnSpc>
            </a:pPr>
            <a:r>
              <a:rPr lang="en-US" sz="2000" b="1" dirty="0">
                <a:solidFill>
                  <a:srgbClr val="201B18"/>
                </a:solidFill>
                <a:ea typeface="Platypi Medium" pitchFamily="34" charset="-122"/>
                <a:cs typeface="Platypi Medium" pitchFamily="34" charset="-120"/>
              </a:rPr>
              <a:t>2.1 Optimizing Input Materials and Improving EAF Furnace Performance</a:t>
            </a:r>
            <a:endParaRPr lang="en-US" sz="2000" b="1" dirty="0"/>
          </a:p>
        </p:txBody>
      </p:sp>
      <p:graphicFrame>
        <p:nvGraphicFramePr>
          <p:cNvPr id="2" name="Table 1">
            <a:extLst>
              <a:ext uri="{FF2B5EF4-FFF2-40B4-BE49-F238E27FC236}">
                <a16:creationId xmlns:a16="http://schemas.microsoft.com/office/drawing/2014/main" id="{E2DA1610-F21A-5B9C-2A0E-EBC444A399D7}"/>
              </a:ext>
            </a:extLst>
          </p:cNvPr>
          <p:cNvGraphicFramePr>
            <a:graphicFrameLocks noGrp="1"/>
          </p:cNvGraphicFramePr>
          <p:nvPr>
            <p:extLst>
              <p:ext uri="{D42A27DB-BD31-4B8C-83A1-F6EECF244321}">
                <p14:modId xmlns:p14="http://schemas.microsoft.com/office/powerpoint/2010/main" val="3445053266"/>
              </p:ext>
            </p:extLst>
          </p:nvPr>
        </p:nvGraphicFramePr>
        <p:xfrm>
          <a:off x="646708" y="2158776"/>
          <a:ext cx="11229690" cy="3109533"/>
        </p:xfrm>
        <a:graphic>
          <a:graphicData uri="http://schemas.openxmlformats.org/drawingml/2006/table">
            <a:tbl>
              <a:tblPr/>
              <a:tblGrid>
                <a:gridCol w="5053053">
                  <a:extLst>
                    <a:ext uri="{9D8B030D-6E8A-4147-A177-3AD203B41FA5}">
                      <a16:colId xmlns:a16="http://schemas.microsoft.com/office/drawing/2014/main" val="4024532732"/>
                    </a:ext>
                  </a:extLst>
                </a:gridCol>
                <a:gridCol w="6176637">
                  <a:extLst>
                    <a:ext uri="{9D8B030D-6E8A-4147-A177-3AD203B41FA5}">
                      <a16:colId xmlns:a16="http://schemas.microsoft.com/office/drawing/2014/main" val="350654489"/>
                    </a:ext>
                  </a:extLst>
                </a:gridCol>
              </a:tblGrid>
              <a:tr h="0">
                <a:tc>
                  <a:txBody>
                    <a:bodyPr/>
                    <a:lstStyle/>
                    <a:p>
                      <a:r>
                        <a:rPr lang="en-US" b="1" dirty="0"/>
                        <a:t>Solution Group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Applicable content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9516156"/>
                  </a:ext>
                </a:extLst>
              </a:tr>
              <a:tr h="0">
                <a:tc>
                  <a:txBody>
                    <a:bodyPr/>
                    <a:lstStyle/>
                    <a:p>
                      <a:r>
                        <a:rPr lang="en-US" b="0" dirty="0"/>
                        <a:t>Optimize input materials</a:t>
                      </a:r>
                      <a:endParaRPr lang="vi-VN"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Control of Si, Cu, S content in scrap, careful classification, use of reconstituted iron (HBI, DRI)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914743"/>
                  </a:ext>
                </a:extLst>
              </a:tr>
              <a:tr h="0">
                <a:tc>
                  <a:txBody>
                    <a:bodyPr/>
                    <a:lstStyle/>
                    <a:p>
                      <a:r>
                        <a:rPr lang="en-US" b="0" dirty="0"/>
                        <a:t>Pre-heating scrap (clean scrap steel)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Use hot gas or oxygen to heat before loading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524035"/>
                  </a:ext>
                </a:extLst>
              </a:tr>
              <a:tr h="0">
                <a:tc>
                  <a:txBody>
                    <a:bodyPr/>
                    <a:lstStyle/>
                    <a:p>
                      <a:r>
                        <a:rPr lang="vi-VN" b="0" dirty="0"/>
                        <a:t>Optimum oxygen and carbon injection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Support the reduction process, increase the melting speed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4866544"/>
                  </a:ext>
                </a:extLst>
              </a:tr>
              <a:tr h="0">
                <a:tc>
                  <a:txBody>
                    <a:bodyPr/>
                    <a:lstStyle/>
                    <a:p>
                      <a:r>
                        <a:rPr lang="en-US" b="0" dirty="0"/>
                        <a:t>Furnace gas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Used for scrap drying, or ORC power generation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3607873"/>
                  </a:ext>
                </a:extLst>
              </a:tr>
              <a:tr h="0">
                <a:tc>
                  <a:txBody>
                    <a:bodyPr/>
                    <a:lstStyle/>
                    <a:p>
                      <a:r>
                        <a:rPr lang="vi-VN" b="0" dirty="0"/>
                        <a:t>Electrode optimization and power configuration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Reduce losses, control the arc effectively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9767468"/>
                  </a:ext>
                </a:extLst>
              </a:tr>
            </a:tbl>
          </a:graphicData>
        </a:graphic>
      </p:graphicFrame>
      <p:sp>
        <p:nvSpPr>
          <p:cNvPr id="4" name="Text 0">
            <a:extLst>
              <a:ext uri="{FF2B5EF4-FFF2-40B4-BE49-F238E27FC236}">
                <a16:creationId xmlns:a16="http://schemas.microsoft.com/office/drawing/2014/main" id="{65276E27-A582-3A3E-AF64-E8D75D2B0892}"/>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Tree>
    <p:extLst>
      <p:ext uri="{BB962C8B-B14F-4D97-AF65-F5344CB8AC3E}">
        <p14:creationId xmlns:p14="http://schemas.microsoft.com/office/powerpoint/2010/main" val="803142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b="1">
                <a:solidFill>
                  <a:schemeClr val="accent1">
                    <a:lumMod val="50000"/>
                  </a:schemeClr>
                </a:solidFill>
              </a:rPr>
              <a:t>CONTENT</a:t>
            </a:r>
            <a:endParaRPr lang="en-US" b="1" dirty="0">
              <a:solidFill>
                <a:schemeClr val="accent1">
                  <a:lumMod val="50000"/>
                </a:schemeClr>
              </a:solidFill>
            </a:endParaRPr>
          </a:p>
        </p:txBody>
      </p:sp>
      <p:sp>
        <p:nvSpPr>
          <p:cNvPr id="4" name="TextBox 3">
            <a:extLst>
              <a:ext uri="{FF2B5EF4-FFF2-40B4-BE49-F238E27FC236}">
                <a16:creationId xmlns:a16="http://schemas.microsoft.com/office/drawing/2014/main" id="{FFC58027-3142-C3E4-F891-C2A111C0045B}"/>
              </a:ext>
            </a:extLst>
          </p:cNvPr>
          <p:cNvSpPr txBox="1"/>
          <p:nvPr/>
        </p:nvSpPr>
        <p:spPr>
          <a:xfrm>
            <a:off x="1005160" y="1789685"/>
            <a:ext cx="9760226" cy="1420325"/>
          </a:xfrm>
          <a:prstGeom prst="rect">
            <a:avLst/>
          </a:prstGeom>
          <a:noFill/>
        </p:spPr>
        <p:txBody>
          <a:bodyPr wrap="square">
            <a:spAutoFit/>
          </a:bodyPr>
          <a:lstStyle/>
          <a:p>
            <a:pPr lvl="0">
              <a:lnSpc>
                <a:spcPct val="150000"/>
              </a:lnSpc>
              <a:buClr>
                <a:srgbClr val="000000"/>
              </a:buClr>
            </a:pPr>
            <a:r>
              <a:rPr lang="en-US" sz="2000" kern="0">
                <a:solidFill>
                  <a:srgbClr val="000000"/>
                </a:solidFill>
                <a:cs typeface="Arial"/>
                <a:sym typeface="Arial"/>
              </a:rPr>
              <a:t>1. Energy Saving Opportunities in the Blast Furnace (BF) Process</a:t>
            </a:r>
          </a:p>
          <a:p>
            <a:pPr lvl="0">
              <a:lnSpc>
                <a:spcPct val="150000"/>
              </a:lnSpc>
              <a:buClr>
                <a:srgbClr val="000000"/>
              </a:buClr>
            </a:pPr>
            <a:r>
              <a:rPr lang="en-US" sz="2000" kern="0">
                <a:solidFill>
                  <a:srgbClr val="000000"/>
                </a:solidFill>
                <a:cs typeface="Arial"/>
                <a:sym typeface="Arial"/>
              </a:rPr>
              <a:t>2. Energy Saving Opportunities in the Electric Arc Furnace (EAF) Process</a:t>
            </a:r>
          </a:p>
          <a:p>
            <a:pPr lvl="0">
              <a:lnSpc>
                <a:spcPct val="150000"/>
              </a:lnSpc>
              <a:buClr>
                <a:srgbClr val="000000"/>
              </a:buClr>
            </a:pPr>
            <a:r>
              <a:rPr lang="en-US" sz="2000" kern="0">
                <a:solidFill>
                  <a:srgbClr val="000000"/>
                </a:solidFill>
                <a:cs typeface="Arial"/>
                <a:sym typeface="Arial"/>
              </a:rPr>
              <a:t>3. Other Opportunities</a:t>
            </a:r>
            <a:endParaRPr kumimoji="0" lang="en-US" sz="20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51077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A503-BA67-6A58-36A9-BE11B940909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041AE32-6114-3850-2155-97C21D722FD9}"/>
              </a:ext>
            </a:extLst>
          </p:cNvPr>
          <p:cNvSpPr txBox="1"/>
          <p:nvPr/>
        </p:nvSpPr>
        <p:spPr>
          <a:xfrm>
            <a:off x="967006" y="2257481"/>
            <a:ext cx="8497292" cy="3364960"/>
          </a:xfrm>
          <a:prstGeom prst="rect">
            <a:avLst/>
          </a:prstGeom>
          <a:noFill/>
        </p:spPr>
        <p:txBody>
          <a:bodyPr wrap="square">
            <a:spAutoFit/>
          </a:bodyPr>
          <a:lstStyle/>
          <a:p>
            <a:pPr marL="285750" indent="-285750">
              <a:lnSpc>
                <a:spcPct val="150000"/>
              </a:lnSpc>
              <a:buFont typeface="Wingdings" pitchFamily="2" charset="2"/>
              <a:buChar char="q"/>
            </a:pPr>
            <a:r>
              <a:rPr lang="en-US" b="1" dirty="0"/>
              <a:t>Estimated Energy and Economic Efficiency</a:t>
            </a:r>
          </a:p>
          <a:p>
            <a:pPr>
              <a:lnSpc>
                <a:spcPct val="150000"/>
              </a:lnSpc>
            </a:pPr>
            <a:r>
              <a:rPr lang="en-US" b="1" dirty="0"/>
              <a:t>Assumption:</a:t>
            </a:r>
            <a:r>
              <a:rPr lang="en-US" dirty="0"/>
              <a:t> A steel plant producing 500,000 tons of steel per year:</a:t>
            </a:r>
          </a:p>
          <a:p>
            <a:pPr marL="285750" indent="-285750">
              <a:lnSpc>
                <a:spcPct val="150000"/>
              </a:lnSpc>
              <a:buFont typeface="Wingdings" pitchFamily="2" charset="2"/>
              <a:buChar char="Ø"/>
            </a:pPr>
            <a:r>
              <a:rPr lang="en-US" b="1" dirty="0"/>
              <a:t>Reduced electricity consumption:</a:t>
            </a:r>
            <a:r>
              <a:rPr lang="en-US" dirty="0"/>
              <a:t> from 650 → 580 kWh/ton of steel</a:t>
            </a:r>
          </a:p>
          <a:p>
            <a:pPr marL="285750" indent="-285750">
              <a:lnSpc>
                <a:spcPct val="150000"/>
              </a:lnSpc>
              <a:buFont typeface="Wingdings" pitchFamily="2" charset="2"/>
              <a:buChar char="Ø"/>
            </a:pPr>
            <a:r>
              <a:rPr lang="en-US" b="1" dirty="0"/>
              <a:t>Savings:</a:t>
            </a:r>
            <a:r>
              <a:rPr lang="en-US" dirty="0"/>
              <a:t> 70 kWh × 500,000 = 35 million kWh/year</a:t>
            </a:r>
          </a:p>
          <a:p>
            <a:pPr marL="285750" indent="-285750">
              <a:lnSpc>
                <a:spcPct val="150000"/>
              </a:lnSpc>
              <a:buFont typeface="Wingdings" pitchFamily="2" charset="2"/>
              <a:buChar char="Ø"/>
            </a:pPr>
            <a:r>
              <a:rPr lang="en-US" b="1" dirty="0"/>
              <a:t>Average electricity price:</a:t>
            </a:r>
            <a:r>
              <a:rPr lang="en-US" dirty="0"/>
              <a:t> 0.1 USD/kWh → </a:t>
            </a:r>
            <a:r>
              <a:rPr lang="en-US" b="1" dirty="0"/>
              <a:t>Annual savings:</a:t>
            </a:r>
            <a:r>
              <a:rPr lang="en-US" dirty="0"/>
              <a:t> ~3.5 million USD</a:t>
            </a:r>
          </a:p>
          <a:p>
            <a:pPr marL="285750" indent="-285750">
              <a:lnSpc>
                <a:spcPct val="150000"/>
              </a:lnSpc>
              <a:buFont typeface="Wingdings" pitchFamily="2" charset="2"/>
              <a:buChar char="Ø"/>
            </a:pPr>
            <a:r>
              <a:rPr lang="en-US" b="1" dirty="0"/>
              <a:t>Reduction in electrode consumption:</a:t>
            </a:r>
            <a:r>
              <a:rPr lang="en-US" dirty="0"/>
              <a:t> ~15–20%</a:t>
            </a:r>
          </a:p>
          <a:p>
            <a:pPr marL="285750" indent="-285750">
              <a:lnSpc>
                <a:spcPct val="150000"/>
              </a:lnSpc>
              <a:buFont typeface="Wingdings" pitchFamily="2" charset="2"/>
              <a:buChar char="Ø"/>
            </a:pPr>
            <a:r>
              <a:rPr lang="en-US" b="1" dirty="0"/>
              <a:t>Increase in furnace productivity:</a:t>
            </a:r>
            <a:r>
              <a:rPr lang="en-US" dirty="0"/>
              <a:t> ~10–15%</a:t>
            </a:r>
          </a:p>
        </p:txBody>
      </p:sp>
      <p:sp>
        <p:nvSpPr>
          <p:cNvPr id="2" name="Text 0">
            <a:extLst>
              <a:ext uri="{FF2B5EF4-FFF2-40B4-BE49-F238E27FC236}">
                <a16:creationId xmlns:a16="http://schemas.microsoft.com/office/drawing/2014/main" id="{772EC644-136A-A1C4-3674-CEF1CEC74BFF}"/>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4" name="Text 0">
            <a:extLst>
              <a:ext uri="{FF2B5EF4-FFF2-40B4-BE49-F238E27FC236}">
                <a16:creationId xmlns:a16="http://schemas.microsoft.com/office/drawing/2014/main" id="{212713FB-A3D4-00CC-558A-454480BEBF32}"/>
              </a:ext>
            </a:extLst>
          </p:cNvPr>
          <p:cNvSpPr/>
          <p:nvPr/>
        </p:nvSpPr>
        <p:spPr>
          <a:xfrm>
            <a:off x="646708" y="1373233"/>
            <a:ext cx="11229691" cy="567327"/>
          </a:xfrm>
          <a:prstGeom prst="rect">
            <a:avLst/>
          </a:prstGeom>
          <a:noFill/>
          <a:ln/>
        </p:spPr>
        <p:txBody>
          <a:bodyPr wrap="square" lIns="0" tIns="0" rIns="0" bIns="0" rtlCol="0" anchor="t"/>
          <a:lstStyle/>
          <a:p>
            <a:pPr>
              <a:lnSpc>
                <a:spcPts val="4583"/>
              </a:lnSpc>
            </a:pPr>
            <a:r>
              <a:rPr lang="en-US" sz="2000" b="1" dirty="0">
                <a:solidFill>
                  <a:srgbClr val="201B18"/>
                </a:solidFill>
                <a:ea typeface="Platypi Medium" pitchFamily="34" charset="-122"/>
                <a:cs typeface="Platypi Medium" pitchFamily="34" charset="-120"/>
              </a:rPr>
              <a:t>2.1 Optimizing Input Materials and Improving EAF Furnace Performance</a:t>
            </a:r>
            <a:endParaRPr lang="en-US" sz="2000" b="1" dirty="0"/>
          </a:p>
        </p:txBody>
      </p:sp>
    </p:spTree>
    <p:extLst>
      <p:ext uri="{BB962C8B-B14F-4D97-AF65-F5344CB8AC3E}">
        <p14:creationId xmlns:p14="http://schemas.microsoft.com/office/powerpoint/2010/main" val="34113716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FA880-DB0F-2D28-8A5B-F258376D5DC7}"/>
            </a:ext>
          </a:extLst>
        </p:cNvPr>
        <p:cNvGrpSpPr/>
        <p:nvPr/>
      </p:nvGrpSpPr>
      <p:grpSpPr>
        <a:xfrm>
          <a:off x="0" y="0"/>
          <a:ext cx="0" cy="0"/>
          <a:chOff x="0" y="0"/>
          <a:chExt cx="0" cy="0"/>
        </a:xfrm>
      </p:grpSpPr>
      <p:sp>
        <p:nvSpPr>
          <p:cNvPr id="7" name="Text 0">
            <a:extLst>
              <a:ext uri="{FF2B5EF4-FFF2-40B4-BE49-F238E27FC236}">
                <a16:creationId xmlns:a16="http://schemas.microsoft.com/office/drawing/2014/main" id="{E4A69027-F8BE-16F4-F396-8922A0D04693}"/>
              </a:ext>
            </a:extLst>
          </p:cNvPr>
          <p:cNvSpPr/>
          <p:nvPr/>
        </p:nvSpPr>
        <p:spPr>
          <a:xfrm>
            <a:off x="616057" y="1876097"/>
            <a:ext cx="6327184" cy="4308875"/>
          </a:xfrm>
          <a:prstGeom prst="rect">
            <a:avLst/>
          </a:prstGeom>
          <a:noFill/>
          <a:ln/>
        </p:spPr>
        <p:txBody>
          <a:bodyPr wrap="square" lIns="0" tIns="0" rIns="0" bIns="0" rtlCol="0" anchor="t"/>
          <a:lstStyle/>
          <a:p>
            <a:pPr>
              <a:lnSpc>
                <a:spcPct val="150000"/>
              </a:lnSpc>
            </a:pPr>
            <a:r>
              <a:rPr lang="en-US" sz="2000" b="1" dirty="0"/>
              <a:t>Practical Applications in Vietnam</a:t>
            </a:r>
            <a:endParaRPr lang="en-US" sz="2000" dirty="0"/>
          </a:p>
          <a:p>
            <a:pPr marL="342900" indent="-342900">
              <a:lnSpc>
                <a:spcPct val="150000"/>
              </a:lnSpc>
              <a:buFont typeface="Wingdings" pitchFamily="2" charset="2"/>
              <a:buChar char="Ø"/>
            </a:pPr>
            <a:r>
              <a:rPr lang="en-US" sz="2000" b="1" dirty="0" err="1"/>
              <a:t>Hòa</a:t>
            </a:r>
            <a:r>
              <a:rPr lang="en-US" sz="2000" b="1" dirty="0"/>
              <a:t> </a:t>
            </a:r>
            <a:r>
              <a:rPr lang="en-US" sz="2000" b="1" dirty="0" err="1"/>
              <a:t>Phát</a:t>
            </a:r>
            <a:r>
              <a:rPr lang="en-US" sz="2000" b="1" dirty="0"/>
              <a:t> Dung </a:t>
            </a:r>
            <a:r>
              <a:rPr lang="en-US" sz="2000" b="1" dirty="0" err="1"/>
              <a:t>Quất</a:t>
            </a:r>
            <a:r>
              <a:rPr lang="en-US" sz="2000" dirty="0"/>
              <a:t> has integrated casting and hot rolling to minimize gas consumption and improve overall plant efficiency.</a:t>
            </a:r>
          </a:p>
          <a:p>
            <a:pPr marL="342900" indent="-342900">
              <a:lnSpc>
                <a:spcPct val="150000"/>
              </a:lnSpc>
              <a:buFont typeface="Wingdings" pitchFamily="2" charset="2"/>
              <a:buChar char="Ø"/>
            </a:pPr>
            <a:r>
              <a:rPr lang="en-US" sz="2000" b="1" dirty="0"/>
              <a:t>Pomina</a:t>
            </a:r>
            <a:r>
              <a:rPr lang="en-US" sz="2000" dirty="0"/>
              <a:t> is researching the use of billet heat to dry input materials and optimize reheating furnace energy.</a:t>
            </a:r>
          </a:p>
          <a:p>
            <a:pPr marL="342900" indent="-342900">
              <a:lnSpc>
                <a:spcPct val="150000"/>
              </a:lnSpc>
              <a:buFont typeface="Wingdings" pitchFamily="2" charset="2"/>
              <a:buChar char="Ø"/>
            </a:pPr>
            <a:r>
              <a:rPr lang="en-US" sz="2000" b="1" dirty="0"/>
              <a:t>Vina Kyoei</a:t>
            </a:r>
            <a:r>
              <a:rPr lang="en-US" sz="2000" dirty="0"/>
              <a:t> has invested in a precision casting control system to reduce scrap.</a:t>
            </a:r>
          </a:p>
        </p:txBody>
      </p:sp>
      <p:pic>
        <p:nvPicPr>
          <p:cNvPr id="9" name="Picture 8" descr="A factory with many buildings&#10;&#10;AI-generated content may be incorrect.">
            <a:extLst>
              <a:ext uri="{FF2B5EF4-FFF2-40B4-BE49-F238E27FC236}">
                <a16:creationId xmlns:a16="http://schemas.microsoft.com/office/drawing/2014/main" id="{EF9353C7-FC2C-4C03-F424-04218CB4D76F}"/>
              </a:ext>
            </a:extLst>
          </p:cNvPr>
          <p:cNvPicPr>
            <a:picLocks noChangeAspect="1"/>
          </p:cNvPicPr>
          <p:nvPr/>
        </p:nvPicPr>
        <p:blipFill>
          <a:blip r:embed="rId2"/>
          <a:stretch>
            <a:fillRect/>
          </a:stretch>
        </p:blipFill>
        <p:spPr>
          <a:xfrm>
            <a:off x="7279057" y="1876097"/>
            <a:ext cx="4411980" cy="2941320"/>
          </a:xfrm>
          <a:prstGeom prst="rect">
            <a:avLst/>
          </a:prstGeom>
        </p:spPr>
      </p:pic>
      <p:sp>
        <p:nvSpPr>
          <p:cNvPr id="11" name="TextBox 10">
            <a:extLst>
              <a:ext uri="{FF2B5EF4-FFF2-40B4-BE49-F238E27FC236}">
                <a16:creationId xmlns:a16="http://schemas.microsoft.com/office/drawing/2014/main" id="{08FC9D3C-DFA5-B556-9254-D373DB05A996}"/>
              </a:ext>
            </a:extLst>
          </p:cNvPr>
          <p:cNvSpPr txBox="1"/>
          <p:nvPr/>
        </p:nvSpPr>
        <p:spPr>
          <a:xfrm>
            <a:off x="8382000" y="4843605"/>
            <a:ext cx="2956559" cy="379656"/>
          </a:xfrm>
          <a:prstGeom prst="rect">
            <a:avLst/>
          </a:prstGeom>
          <a:noFill/>
        </p:spPr>
        <p:txBody>
          <a:bodyPr wrap="square">
            <a:spAutoFit/>
          </a:bodyPr>
          <a:lstStyle/>
          <a:p>
            <a:r>
              <a:rPr lang="en-US" b="0" i="1" dirty="0">
                <a:solidFill>
                  <a:srgbClr val="333333"/>
                </a:solidFill>
                <a:effectLst/>
                <a:latin typeface="OpenSans"/>
              </a:rPr>
              <a:t>Nhà </a:t>
            </a:r>
            <a:r>
              <a:rPr lang="en-US" b="0" i="1" dirty="0" err="1">
                <a:solidFill>
                  <a:srgbClr val="333333"/>
                </a:solidFill>
                <a:effectLst/>
                <a:latin typeface="OpenSans"/>
              </a:rPr>
              <a:t>máy</a:t>
            </a:r>
            <a:r>
              <a:rPr lang="en-US" b="0" i="1" dirty="0">
                <a:solidFill>
                  <a:srgbClr val="333333"/>
                </a:solidFill>
                <a:effectLst/>
                <a:latin typeface="OpenSans"/>
              </a:rPr>
              <a:t> </a:t>
            </a:r>
            <a:r>
              <a:rPr lang="en-US" b="0" i="1" dirty="0" err="1">
                <a:solidFill>
                  <a:srgbClr val="333333"/>
                </a:solidFill>
                <a:effectLst/>
                <a:latin typeface="OpenSans"/>
              </a:rPr>
              <a:t>thép</a:t>
            </a:r>
            <a:r>
              <a:rPr lang="en-US" b="0" i="1" dirty="0">
                <a:solidFill>
                  <a:srgbClr val="333333"/>
                </a:solidFill>
                <a:effectLst/>
                <a:latin typeface="OpenSans"/>
              </a:rPr>
              <a:t> Pomina</a:t>
            </a:r>
            <a:endParaRPr lang="en-US" dirty="0"/>
          </a:p>
        </p:txBody>
      </p:sp>
      <p:sp>
        <p:nvSpPr>
          <p:cNvPr id="2" name="Text 0">
            <a:extLst>
              <a:ext uri="{FF2B5EF4-FFF2-40B4-BE49-F238E27FC236}">
                <a16:creationId xmlns:a16="http://schemas.microsoft.com/office/drawing/2014/main" id="{C6D9E994-0CEC-8FED-841D-AE841A206A24}"/>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5" name="TextBox 4">
            <a:extLst>
              <a:ext uri="{FF2B5EF4-FFF2-40B4-BE49-F238E27FC236}">
                <a16:creationId xmlns:a16="http://schemas.microsoft.com/office/drawing/2014/main" id="{28CDA1D2-49E4-8F16-D452-663BFD637A71}"/>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spTree>
    <p:extLst>
      <p:ext uri="{BB962C8B-B14F-4D97-AF65-F5344CB8AC3E}">
        <p14:creationId xmlns:p14="http://schemas.microsoft.com/office/powerpoint/2010/main" val="1860759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9F386-E7DA-906D-4C53-B0820C203B34}"/>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CC43ABD3-12EF-BB6B-B5AC-6E9D410430DD}"/>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4" name="TextBox 3">
            <a:extLst>
              <a:ext uri="{FF2B5EF4-FFF2-40B4-BE49-F238E27FC236}">
                <a16:creationId xmlns:a16="http://schemas.microsoft.com/office/drawing/2014/main" id="{A87691AF-3971-DBD4-5089-000075E22099}"/>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graphicFrame>
        <p:nvGraphicFramePr>
          <p:cNvPr id="17" name="Table 16">
            <a:extLst>
              <a:ext uri="{FF2B5EF4-FFF2-40B4-BE49-F238E27FC236}">
                <a16:creationId xmlns:a16="http://schemas.microsoft.com/office/drawing/2014/main" id="{90BFFB37-B426-EF94-01AF-4D92F2546166}"/>
              </a:ext>
            </a:extLst>
          </p:cNvPr>
          <p:cNvGraphicFramePr>
            <a:graphicFrameLocks noGrp="1"/>
          </p:cNvGraphicFramePr>
          <p:nvPr>
            <p:extLst>
              <p:ext uri="{D42A27DB-BD31-4B8C-83A1-F6EECF244321}">
                <p14:modId xmlns:p14="http://schemas.microsoft.com/office/powerpoint/2010/main" val="2045292778"/>
              </p:ext>
            </p:extLst>
          </p:nvPr>
        </p:nvGraphicFramePr>
        <p:xfrm>
          <a:off x="616057" y="2274182"/>
          <a:ext cx="10972800" cy="3018092"/>
        </p:xfrm>
        <a:graphic>
          <a:graphicData uri="http://schemas.openxmlformats.org/drawingml/2006/table">
            <a:tbl>
              <a:tblPr/>
              <a:tblGrid>
                <a:gridCol w="5486400">
                  <a:extLst>
                    <a:ext uri="{9D8B030D-6E8A-4147-A177-3AD203B41FA5}">
                      <a16:colId xmlns:a16="http://schemas.microsoft.com/office/drawing/2014/main" val="698982531"/>
                    </a:ext>
                  </a:extLst>
                </a:gridCol>
                <a:gridCol w="5486400">
                  <a:extLst>
                    <a:ext uri="{9D8B030D-6E8A-4147-A177-3AD203B41FA5}">
                      <a16:colId xmlns:a16="http://schemas.microsoft.com/office/drawing/2014/main" val="2420239695"/>
                    </a:ext>
                  </a:extLst>
                </a:gridCol>
              </a:tblGrid>
              <a:tr h="0">
                <a:tc>
                  <a:txBody>
                    <a:bodyPr/>
                    <a:lstStyle/>
                    <a:p>
                      <a:pPr>
                        <a:buNone/>
                      </a:pPr>
                      <a:r>
                        <a:rPr lang="en-US" b="1" dirty="0"/>
                        <a:t>Category</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Technical Solution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903451"/>
                  </a:ext>
                </a:extLst>
              </a:tr>
              <a:tr h="0">
                <a:tc>
                  <a:txBody>
                    <a:bodyPr/>
                    <a:lstStyle/>
                    <a:p>
                      <a:pPr>
                        <a:buNone/>
                      </a:pPr>
                      <a:r>
                        <a:rPr lang="en-US" b="0"/>
                        <a:t>Billet Waste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Install systems to recover heat from billet radiation or use hot gas to dry input materials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0167754"/>
                  </a:ext>
                </a:extLst>
              </a:tr>
              <a:tr h="0">
                <a:tc>
                  <a:txBody>
                    <a:bodyPr/>
                    <a:lstStyle/>
                    <a:p>
                      <a:pPr>
                        <a:buNone/>
                      </a:pPr>
                      <a:r>
                        <a:rPr lang="en-US" b="0" dirty="0"/>
                        <a:t>Continuous Casting–Hot Rolling Integration (Hot Charging)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Transfer billets while still hot (800–1,000°C) directly to the rolling mill without reheating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0083768"/>
                  </a:ext>
                </a:extLst>
              </a:tr>
              <a:tr h="0">
                <a:tc>
                  <a:txBody>
                    <a:bodyPr/>
                    <a:lstStyle/>
                    <a:p>
                      <a:pPr>
                        <a:buNone/>
                      </a:pPr>
                      <a:r>
                        <a:rPr lang="en-US" b="0"/>
                        <a:t>Precise Control of Casting Speed &amp; Cooling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Improve crystal structure, reduce cracking and defects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846564"/>
                  </a:ext>
                </a:extLst>
              </a:tr>
              <a:tr h="0">
                <a:tc>
                  <a:txBody>
                    <a:bodyPr/>
                    <a:lstStyle/>
                    <a:p>
                      <a:pPr>
                        <a:buNone/>
                      </a:pPr>
                      <a:r>
                        <a:rPr lang="en-US" b="0" dirty="0"/>
                        <a:t>Optimization of Water Spraying and Pre-cooling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Reduce unnecessary heat loss and stabilize the solidification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049848"/>
                  </a:ext>
                </a:extLst>
              </a:tr>
            </a:tbl>
          </a:graphicData>
        </a:graphic>
      </p:graphicFrame>
    </p:spTree>
    <p:extLst>
      <p:ext uri="{BB962C8B-B14F-4D97-AF65-F5344CB8AC3E}">
        <p14:creationId xmlns:p14="http://schemas.microsoft.com/office/powerpoint/2010/main" val="8023880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36D8-04AF-5879-9A63-363F6829037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B25CDDF-5F79-10F8-A85D-7B9F8FF3D61E}"/>
              </a:ext>
            </a:extLst>
          </p:cNvPr>
          <p:cNvSpPr txBox="1"/>
          <p:nvPr/>
        </p:nvSpPr>
        <p:spPr>
          <a:xfrm>
            <a:off x="697303" y="1970382"/>
            <a:ext cx="9031875" cy="2541017"/>
          </a:xfrm>
          <a:prstGeom prst="rect">
            <a:avLst/>
          </a:prstGeom>
          <a:noFill/>
        </p:spPr>
        <p:txBody>
          <a:bodyPr wrap="square">
            <a:spAutoFit/>
          </a:bodyPr>
          <a:lstStyle/>
          <a:p>
            <a:pPr marL="285750" indent="-285750">
              <a:lnSpc>
                <a:spcPct val="150000"/>
              </a:lnSpc>
              <a:buFont typeface="Wingdings" pitchFamily="2" charset="2"/>
              <a:buChar char="q"/>
            </a:pPr>
            <a:r>
              <a:rPr lang="en-US" b="1" dirty="0"/>
              <a:t>Energy Savings Efficiency (Assuming 1 million tons of steel/year)</a:t>
            </a:r>
            <a:endParaRPr lang="en-US" dirty="0"/>
          </a:p>
          <a:p>
            <a:pPr marL="285750" indent="-285750">
              <a:lnSpc>
                <a:spcPct val="150000"/>
              </a:lnSpc>
              <a:buFont typeface="Wingdings" pitchFamily="2" charset="2"/>
              <a:buChar char="Ø"/>
            </a:pPr>
            <a:r>
              <a:rPr lang="en-US" dirty="0"/>
              <a:t>Heat saved by using hot charging (instead of reheating): ~80–100 m³ of gas/ton</a:t>
            </a:r>
          </a:p>
          <a:p>
            <a:pPr marL="285750" indent="-285750">
              <a:lnSpc>
                <a:spcPct val="150000"/>
              </a:lnSpc>
              <a:buFont typeface="Wingdings" pitchFamily="2" charset="2"/>
              <a:buChar char="Ø"/>
            </a:pPr>
            <a:r>
              <a:rPr lang="en-US" dirty="0"/>
              <a:t>Equivalent calorific value: ~400–500 MJ/ton of steel</a:t>
            </a:r>
          </a:p>
          <a:p>
            <a:pPr marL="285750" indent="-285750">
              <a:lnSpc>
                <a:spcPct val="150000"/>
              </a:lnSpc>
              <a:buFont typeface="Wingdings" pitchFamily="2" charset="2"/>
              <a:buChar char="Ø"/>
            </a:pPr>
            <a:r>
              <a:rPr lang="en-US" dirty="0"/>
              <a:t>Total energy saved: ~139,000 MWh/year</a:t>
            </a:r>
          </a:p>
          <a:p>
            <a:pPr marL="285750" indent="-285750">
              <a:lnSpc>
                <a:spcPct val="150000"/>
              </a:lnSpc>
              <a:buFont typeface="Wingdings" pitchFamily="2" charset="2"/>
              <a:buChar char="Ø"/>
            </a:pPr>
            <a:r>
              <a:rPr lang="en-US" dirty="0"/>
              <a:t>Fuel cost reduction: ~4–6 million USD/year</a:t>
            </a:r>
          </a:p>
          <a:p>
            <a:pPr marL="285750" indent="-285750">
              <a:lnSpc>
                <a:spcPct val="150000"/>
              </a:lnSpc>
              <a:buFont typeface="Wingdings" pitchFamily="2" charset="2"/>
              <a:buChar char="Ø"/>
            </a:pPr>
            <a:r>
              <a:rPr lang="en-US" dirty="0"/>
              <a:t>CO₂ emissions reduction: ~60,000–80,000 </a:t>
            </a:r>
            <a:r>
              <a:rPr lang="en-US" dirty="0" err="1"/>
              <a:t>tCO</a:t>
            </a:r>
            <a:r>
              <a:rPr lang="en-US" dirty="0"/>
              <a:t>₂/year</a:t>
            </a:r>
          </a:p>
        </p:txBody>
      </p:sp>
      <p:sp>
        <p:nvSpPr>
          <p:cNvPr id="2" name="Text 0">
            <a:extLst>
              <a:ext uri="{FF2B5EF4-FFF2-40B4-BE49-F238E27FC236}">
                <a16:creationId xmlns:a16="http://schemas.microsoft.com/office/drawing/2014/main" id="{8F8FF42C-EC90-9E9D-40DD-7B1C1DD31B6E}"/>
              </a:ext>
            </a:extLst>
          </p:cNvPr>
          <p:cNvSpPr/>
          <p:nvPr/>
        </p:nvSpPr>
        <p:spPr>
          <a:xfrm>
            <a:off x="1090047" y="673028"/>
            <a:ext cx="10011905" cy="522867"/>
          </a:xfrm>
          <a:prstGeom prst="rect">
            <a:avLst/>
          </a:prstGeom>
          <a:noFill/>
          <a:ln/>
        </p:spPr>
        <p:txBody>
          <a:bodyPr wrap="square" lIns="0" tIns="0" rIns="0" bIns="0" rtlCol="0" anchor="t"/>
          <a:lstStyle/>
          <a:p>
            <a:pPr marL="0" indent="0" algn="ctr">
              <a:buNone/>
            </a:pPr>
            <a:r>
              <a:rPr lang="en-US" sz="2400" b="1" dirty="0">
                <a:solidFill>
                  <a:schemeClr val="accent1">
                    <a:lumMod val="50000"/>
                  </a:schemeClr>
                </a:solidFill>
                <a:ea typeface="Platypi Medium" pitchFamily="34" charset="-122"/>
                <a:cs typeface="Platypi Medium" pitchFamily="34" charset="-120"/>
              </a:rPr>
              <a:t>2. EEMs IN THE ELECTRIC ARC FURNACE (EAF) PROCESS</a:t>
            </a:r>
            <a:endParaRPr lang="en-US" sz="2400" b="1" dirty="0">
              <a:solidFill>
                <a:schemeClr val="accent1">
                  <a:lumMod val="50000"/>
                </a:schemeClr>
              </a:solidFill>
            </a:endParaRPr>
          </a:p>
        </p:txBody>
      </p:sp>
      <p:sp>
        <p:nvSpPr>
          <p:cNvPr id="3" name="TextBox 2">
            <a:extLst>
              <a:ext uri="{FF2B5EF4-FFF2-40B4-BE49-F238E27FC236}">
                <a16:creationId xmlns:a16="http://schemas.microsoft.com/office/drawing/2014/main" id="{51EEC0F9-7965-661C-9BFA-16053CA1CE46}"/>
              </a:ext>
            </a:extLst>
          </p:cNvPr>
          <p:cNvSpPr txBox="1"/>
          <p:nvPr/>
        </p:nvSpPr>
        <p:spPr>
          <a:xfrm>
            <a:off x="616057" y="1227415"/>
            <a:ext cx="9194369" cy="496931"/>
          </a:xfrm>
          <a:prstGeom prst="rect">
            <a:avLst/>
          </a:prstGeom>
          <a:noFill/>
        </p:spPr>
        <p:txBody>
          <a:bodyPr wrap="square">
            <a:spAutoFit/>
          </a:bodyPr>
          <a:lstStyle/>
          <a:p>
            <a:pPr>
              <a:lnSpc>
                <a:spcPct val="150000"/>
              </a:lnSpc>
            </a:pPr>
            <a:r>
              <a:rPr lang="en-US" sz="2000" b="1" dirty="0"/>
              <a:t>2.2 Waste Heat Recovery and Optimization of Continuous Casting Process</a:t>
            </a:r>
          </a:p>
        </p:txBody>
      </p:sp>
    </p:spTree>
    <p:extLst>
      <p:ext uri="{BB962C8B-B14F-4D97-AF65-F5344CB8AC3E}">
        <p14:creationId xmlns:p14="http://schemas.microsoft.com/office/powerpoint/2010/main" val="38793039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0376A3B0-8C81-2402-843C-3F5192811E85}"/>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3" name="TextBox 2">
            <a:extLst>
              <a:ext uri="{FF2B5EF4-FFF2-40B4-BE49-F238E27FC236}">
                <a16:creationId xmlns:a16="http://schemas.microsoft.com/office/drawing/2014/main" id="{00E18EEB-1CC1-9667-DA5E-002EF16AC8B6}"/>
              </a:ext>
            </a:extLst>
          </p:cNvPr>
          <p:cNvSpPr txBox="1"/>
          <p:nvPr/>
        </p:nvSpPr>
        <p:spPr>
          <a:xfrm>
            <a:off x="609600" y="1395882"/>
            <a:ext cx="6098582" cy="400110"/>
          </a:xfrm>
          <a:prstGeom prst="rect">
            <a:avLst/>
          </a:prstGeom>
          <a:noFill/>
        </p:spPr>
        <p:txBody>
          <a:bodyPr wrap="square">
            <a:spAutoFit/>
          </a:bodyPr>
          <a:lstStyle/>
          <a:p>
            <a:pPr>
              <a:buClr>
                <a:srgbClr val="000000"/>
              </a:buClr>
              <a:defRPr/>
            </a:pPr>
            <a:r>
              <a:rPr kumimoji="0" lang="en-US" altLang="en-US" sz="2000" b="1" i="0" u="none" strike="noStrike" cap="none" normalizeH="0" baseline="0" dirty="0">
                <a:ln>
                  <a:noFill/>
                </a:ln>
                <a:solidFill>
                  <a:schemeClr val="tx1"/>
                </a:solidFill>
                <a:effectLst/>
              </a:rPr>
              <a:t>3.1 </a:t>
            </a:r>
            <a:r>
              <a:rPr lang="en-US" sz="2000" b="1" dirty="0"/>
              <a:t>Compressed Air System</a:t>
            </a:r>
            <a:endParaRPr lang="en-US" sz="2000" dirty="0"/>
          </a:p>
        </p:txBody>
      </p:sp>
      <p:graphicFrame>
        <p:nvGraphicFramePr>
          <p:cNvPr id="4" name="Table 3">
            <a:extLst>
              <a:ext uri="{FF2B5EF4-FFF2-40B4-BE49-F238E27FC236}">
                <a16:creationId xmlns:a16="http://schemas.microsoft.com/office/drawing/2014/main" id="{E610EDCC-7BF1-2D28-CC0C-8B672CDF9774}"/>
              </a:ext>
            </a:extLst>
          </p:cNvPr>
          <p:cNvGraphicFramePr>
            <a:graphicFrameLocks noGrp="1"/>
          </p:cNvGraphicFramePr>
          <p:nvPr>
            <p:extLst>
              <p:ext uri="{D42A27DB-BD31-4B8C-83A1-F6EECF244321}">
                <p14:modId xmlns:p14="http://schemas.microsoft.com/office/powerpoint/2010/main" val="757410786"/>
              </p:ext>
            </p:extLst>
          </p:nvPr>
        </p:nvGraphicFramePr>
        <p:xfrm>
          <a:off x="609600" y="2070315"/>
          <a:ext cx="10972800" cy="3688080"/>
        </p:xfrm>
        <a:graphic>
          <a:graphicData uri="http://schemas.openxmlformats.org/drawingml/2006/table">
            <a:tbl>
              <a:tblPr/>
              <a:tblGrid>
                <a:gridCol w="3435458">
                  <a:extLst>
                    <a:ext uri="{9D8B030D-6E8A-4147-A177-3AD203B41FA5}">
                      <a16:colId xmlns:a16="http://schemas.microsoft.com/office/drawing/2014/main" val="2453175463"/>
                    </a:ext>
                  </a:extLst>
                </a:gridCol>
                <a:gridCol w="7537342">
                  <a:extLst>
                    <a:ext uri="{9D8B030D-6E8A-4147-A177-3AD203B41FA5}">
                      <a16:colId xmlns:a16="http://schemas.microsoft.com/office/drawing/2014/main" val="1394504782"/>
                    </a:ext>
                  </a:extLst>
                </a:gridCol>
              </a:tblGrid>
              <a:tr h="0">
                <a:tc>
                  <a:txBody>
                    <a:bodyPr/>
                    <a:lstStyle/>
                    <a:p>
                      <a:pPr>
                        <a:buNone/>
                      </a:pPr>
                      <a:r>
                        <a:rPr lang="en-US" sz="2000" b="1"/>
                        <a:t>Item</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b="1"/>
                        <a:t>Energy Saving Opportunity</a:t>
                      </a: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0259361"/>
                  </a:ext>
                </a:extLst>
              </a:tr>
              <a:tr h="0">
                <a:tc>
                  <a:txBody>
                    <a:bodyPr/>
                    <a:lstStyle/>
                    <a:p>
                      <a:pPr>
                        <a:buNone/>
                      </a:pPr>
                      <a:r>
                        <a:rPr lang="en-US" sz="2000"/>
                        <a:t>Air Compressor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Replace with high-efficiency compressor using Variable Speed Drive (VSD)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5252852"/>
                  </a:ext>
                </a:extLst>
              </a:tr>
              <a:tr h="0">
                <a:tc>
                  <a:txBody>
                    <a:bodyPr/>
                    <a:lstStyle/>
                    <a:p>
                      <a:pPr>
                        <a:buNone/>
                      </a:pPr>
                      <a:r>
                        <a:rPr lang="en-US" sz="2000"/>
                        <a:t>Air Leaks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Perform regular leak inspections, install leak detection devices, and repair promptly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2062479"/>
                  </a:ext>
                </a:extLst>
              </a:tr>
              <a:tr h="0">
                <a:tc>
                  <a:txBody>
                    <a:bodyPr/>
                    <a:lstStyle/>
                    <a:p>
                      <a:pPr>
                        <a:buNone/>
                      </a:pPr>
                      <a:r>
                        <a:rPr lang="en-US" sz="2000"/>
                        <a:t>Operating Pressure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t>Reduce system pressure (if appropriate) to lower electricity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4051002"/>
                  </a:ext>
                </a:extLst>
              </a:tr>
              <a:tr h="0">
                <a:tc>
                  <a:txBody>
                    <a:bodyPr/>
                    <a:lstStyle/>
                    <a:p>
                      <a:pPr>
                        <a:buNone/>
                      </a:pPr>
                      <a:r>
                        <a:rPr lang="en-US" sz="2000"/>
                        <a:t>Operating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Optimize compressor run time based on actual demand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7861454"/>
                  </a:ext>
                </a:extLst>
              </a:tr>
              <a:tr h="0">
                <a:tc>
                  <a:txBody>
                    <a:bodyPr/>
                    <a:lstStyle/>
                    <a:p>
                      <a:pPr>
                        <a:buNone/>
                      </a:pPr>
                      <a:r>
                        <a:rPr lang="en-US" sz="2000"/>
                        <a:t>Compressor Waste Heat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t>Recover heat from compressor exhaust air for other uses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3392771"/>
                  </a:ext>
                </a:extLst>
              </a:tr>
              <a:tr h="0">
                <a:tc>
                  <a:txBody>
                    <a:bodyPr/>
                    <a:lstStyle/>
                    <a:p>
                      <a:pPr>
                        <a:buNone/>
                      </a:pPr>
                      <a:r>
                        <a:rPr lang="en-US" sz="2000"/>
                        <a:t>Pressure Distribution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t>Optimize air pressure supply according to each production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1930144"/>
                  </a:ext>
                </a:extLst>
              </a:tr>
            </a:tbl>
          </a:graphicData>
        </a:graphic>
      </p:graphicFrame>
    </p:spTree>
    <p:extLst>
      <p:ext uri="{BB962C8B-B14F-4D97-AF65-F5344CB8AC3E}">
        <p14:creationId xmlns:p14="http://schemas.microsoft.com/office/powerpoint/2010/main" val="33159865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B8BCF-93C9-4575-0366-FAE7D8B1984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DD31E-0375-0AD6-C708-BF0C7290FDFB}"/>
              </a:ext>
            </a:extLst>
          </p:cNvPr>
          <p:cNvSpPr txBox="1"/>
          <p:nvPr/>
        </p:nvSpPr>
        <p:spPr>
          <a:xfrm>
            <a:off x="521776" y="1166679"/>
            <a:ext cx="6098582" cy="456472"/>
          </a:xfrm>
          <a:prstGeom prst="rect">
            <a:avLst/>
          </a:prstGeom>
          <a:noFill/>
        </p:spPr>
        <p:txBody>
          <a:bodyPr wrap="square">
            <a:spAutoFit/>
          </a:bodyPr>
          <a:lstStyle/>
          <a:p>
            <a:pPr lvl="0">
              <a:lnSpc>
                <a:spcPct val="150000"/>
              </a:lnSpc>
              <a:buClr>
                <a:srgbClr val="000000"/>
              </a:buClr>
              <a:defRPr/>
            </a:pPr>
            <a:r>
              <a:rPr lang="en-US" altLang="en-US" b="1" dirty="0"/>
              <a:t>3. 2 Industrial Pump and Fan System</a:t>
            </a:r>
            <a:endParaRPr kumimoji="0" lang="en-US" altLang="en-US" b="1" i="0" u="none" strike="noStrike" cap="none" normalizeH="0" baseline="0" dirty="0">
              <a:ln>
                <a:noFill/>
              </a:ln>
              <a:solidFill>
                <a:schemeClr val="tx1"/>
              </a:solidFill>
              <a:effectLst/>
            </a:endParaRPr>
          </a:p>
        </p:txBody>
      </p:sp>
      <p:graphicFrame>
        <p:nvGraphicFramePr>
          <p:cNvPr id="5" name="Table 4">
            <a:extLst>
              <a:ext uri="{FF2B5EF4-FFF2-40B4-BE49-F238E27FC236}">
                <a16:creationId xmlns:a16="http://schemas.microsoft.com/office/drawing/2014/main" id="{5BCAEDDB-5786-E1E1-E598-D2E695271B0F}"/>
              </a:ext>
            </a:extLst>
          </p:cNvPr>
          <p:cNvGraphicFramePr>
            <a:graphicFrameLocks noGrp="1"/>
          </p:cNvGraphicFramePr>
          <p:nvPr>
            <p:extLst>
              <p:ext uri="{D42A27DB-BD31-4B8C-83A1-F6EECF244321}">
                <p14:modId xmlns:p14="http://schemas.microsoft.com/office/powerpoint/2010/main" val="1908227241"/>
              </p:ext>
            </p:extLst>
          </p:nvPr>
        </p:nvGraphicFramePr>
        <p:xfrm>
          <a:off x="521776" y="1828917"/>
          <a:ext cx="10972800" cy="2103120"/>
        </p:xfrm>
        <a:graphic>
          <a:graphicData uri="http://schemas.openxmlformats.org/drawingml/2006/table">
            <a:tbl>
              <a:tblPr/>
              <a:tblGrid>
                <a:gridCol w="2546888">
                  <a:extLst>
                    <a:ext uri="{9D8B030D-6E8A-4147-A177-3AD203B41FA5}">
                      <a16:colId xmlns:a16="http://schemas.microsoft.com/office/drawing/2014/main" val="2507637601"/>
                    </a:ext>
                  </a:extLst>
                </a:gridCol>
                <a:gridCol w="8425912">
                  <a:extLst>
                    <a:ext uri="{9D8B030D-6E8A-4147-A177-3AD203B41FA5}">
                      <a16:colId xmlns:a16="http://schemas.microsoft.com/office/drawing/2014/main" val="866626641"/>
                    </a:ext>
                  </a:extLst>
                </a:gridCol>
              </a:tblGrid>
              <a:tr h="0">
                <a:tc>
                  <a:txBody>
                    <a:bodyPr/>
                    <a:lstStyle/>
                    <a:p>
                      <a:pPr>
                        <a:buNone/>
                      </a:pPr>
                      <a:r>
                        <a:rPr lang="en-US" sz="1800" b="1" dirty="0"/>
                        <a:t>Item</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a:t>Energy Saving Opportunity</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8522883"/>
                  </a:ext>
                </a:extLst>
              </a:tr>
              <a:tr h="0">
                <a:tc>
                  <a:txBody>
                    <a:bodyPr/>
                    <a:lstStyle/>
                    <a:p>
                      <a:pPr>
                        <a:buNone/>
                      </a:pPr>
                      <a:r>
                        <a:rPr lang="en-US" sz="1800" b="1" dirty="0"/>
                        <a:t>Electric Motor</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Replace IE1/IE2 motors with high-efficiency motors (IE3, IE4)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5238474"/>
                  </a:ext>
                </a:extLst>
              </a:tr>
              <a:tr h="0">
                <a:tc>
                  <a:txBody>
                    <a:bodyPr/>
                    <a:lstStyle/>
                    <a:p>
                      <a:pPr>
                        <a:buNone/>
                      </a:pPr>
                      <a:r>
                        <a:rPr lang="en-US" sz="1800" b="1" dirty="0"/>
                        <a:t>Load Control</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Apply variable frequency drives (VFDs) to control pumps/fans instead of using mechanical throttling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15241"/>
                  </a:ext>
                </a:extLst>
              </a:tr>
              <a:tr h="0">
                <a:tc>
                  <a:txBody>
                    <a:bodyPr/>
                    <a:lstStyle/>
                    <a:p>
                      <a:pPr>
                        <a:buNone/>
                      </a:pPr>
                      <a:r>
                        <a:rPr lang="en-US" sz="1800" b="1"/>
                        <a:t>Piping System</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Reduce pressure losses by improving pipe design, cleaning fan blades and filters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4384877"/>
                  </a:ext>
                </a:extLst>
              </a:tr>
              <a:tr h="0">
                <a:tc>
                  <a:txBody>
                    <a:bodyPr/>
                    <a:lstStyle/>
                    <a:p>
                      <a:pPr>
                        <a:buNone/>
                      </a:pPr>
                      <a:r>
                        <a:rPr lang="en-US" sz="1800" b="1"/>
                        <a:t>Load Factor</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Remove or optimize motors operating under 40%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8919846"/>
                  </a:ext>
                </a:extLst>
              </a:tr>
            </a:tbl>
          </a:graphicData>
        </a:graphic>
      </p:graphicFrame>
      <p:sp>
        <p:nvSpPr>
          <p:cNvPr id="9" name="Title 27">
            <a:extLst>
              <a:ext uri="{FF2B5EF4-FFF2-40B4-BE49-F238E27FC236}">
                <a16:creationId xmlns:a16="http://schemas.microsoft.com/office/drawing/2014/main" id="{7EF869F1-87A5-284F-D113-644DA2994E19}"/>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10" name="TextBox 9">
            <a:extLst>
              <a:ext uri="{FF2B5EF4-FFF2-40B4-BE49-F238E27FC236}">
                <a16:creationId xmlns:a16="http://schemas.microsoft.com/office/drawing/2014/main" id="{0207D5DA-5FCF-5332-F9AD-887E7A954F96}"/>
              </a:ext>
            </a:extLst>
          </p:cNvPr>
          <p:cNvSpPr txBox="1"/>
          <p:nvPr/>
        </p:nvSpPr>
        <p:spPr>
          <a:xfrm>
            <a:off x="320390" y="4137803"/>
            <a:ext cx="6098582" cy="369332"/>
          </a:xfrm>
          <a:prstGeom prst="rect">
            <a:avLst/>
          </a:prstGeom>
          <a:noFill/>
        </p:spPr>
        <p:txBody>
          <a:bodyPr wrap="square">
            <a:spAutoFit/>
          </a:bodyPr>
          <a:lstStyle/>
          <a:p>
            <a:r>
              <a:rPr lang="en-US" b="1" dirty="0"/>
              <a:t>3.3 Recirculating Cooling System</a:t>
            </a:r>
            <a:endParaRPr lang="en-VN" b="1" dirty="0"/>
          </a:p>
        </p:txBody>
      </p:sp>
      <p:graphicFrame>
        <p:nvGraphicFramePr>
          <p:cNvPr id="11" name="Table 10">
            <a:extLst>
              <a:ext uri="{FF2B5EF4-FFF2-40B4-BE49-F238E27FC236}">
                <a16:creationId xmlns:a16="http://schemas.microsoft.com/office/drawing/2014/main" id="{FE4013DB-2419-643A-15B5-6C7B0B07DD6C}"/>
              </a:ext>
            </a:extLst>
          </p:cNvPr>
          <p:cNvGraphicFramePr>
            <a:graphicFrameLocks noGrp="1"/>
          </p:cNvGraphicFramePr>
          <p:nvPr>
            <p:extLst>
              <p:ext uri="{D42A27DB-BD31-4B8C-83A1-F6EECF244321}">
                <p14:modId xmlns:p14="http://schemas.microsoft.com/office/powerpoint/2010/main" val="1574602638"/>
              </p:ext>
            </p:extLst>
          </p:nvPr>
        </p:nvGraphicFramePr>
        <p:xfrm>
          <a:off x="521776" y="4656267"/>
          <a:ext cx="10972800" cy="1463040"/>
        </p:xfrm>
        <a:graphic>
          <a:graphicData uri="http://schemas.openxmlformats.org/drawingml/2006/table">
            <a:tbl>
              <a:tblPr/>
              <a:tblGrid>
                <a:gridCol w="2639878">
                  <a:extLst>
                    <a:ext uri="{9D8B030D-6E8A-4147-A177-3AD203B41FA5}">
                      <a16:colId xmlns:a16="http://schemas.microsoft.com/office/drawing/2014/main" val="460239887"/>
                    </a:ext>
                  </a:extLst>
                </a:gridCol>
                <a:gridCol w="8332922">
                  <a:extLst>
                    <a:ext uri="{9D8B030D-6E8A-4147-A177-3AD203B41FA5}">
                      <a16:colId xmlns:a16="http://schemas.microsoft.com/office/drawing/2014/main" val="2229219236"/>
                    </a:ext>
                  </a:extLst>
                </a:gridCol>
              </a:tblGrid>
              <a:tr h="0">
                <a:tc>
                  <a:txBody>
                    <a:bodyPr/>
                    <a:lstStyle/>
                    <a:p>
                      <a:pPr>
                        <a:buNone/>
                      </a:pPr>
                      <a:r>
                        <a:rPr lang="en-US" sz="1800"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0089290"/>
                  </a:ext>
                </a:extLst>
              </a:tr>
              <a:tr h="0">
                <a:tc>
                  <a:txBody>
                    <a:bodyPr/>
                    <a:lstStyle/>
                    <a:p>
                      <a:pPr>
                        <a:buNone/>
                      </a:pPr>
                      <a:r>
                        <a:rPr lang="en-US" sz="1800"/>
                        <a:t>Cooling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Optimize water flow and fan speed using variable speed drives (VSDs)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616844"/>
                  </a:ext>
                </a:extLst>
              </a:tr>
              <a:tr h="0">
                <a:tc>
                  <a:txBody>
                    <a:bodyPr/>
                    <a:lstStyle/>
                    <a:p>
                      <a:pPr>
                        <a:buNone/>
                      </a:pPr>
                      <a:r>
                        <a:rPr lang="en-US" sz="1800"/>
                        <a:t>Circulation Water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Install VSDs and optimize flow based on actual heat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2211272"/>
                  </a:ext>
                </a:extLst>
              </a:tr>
              <a:tr h="0">
                <a:tc>
                  <a:txBody>
                    <a:bodyPr/>
                    <a:lstStyle/>
                    <a:p>
                      <a:pPr>
                        <a:buNone/>
                      </a:pPr>
                      <a:r>
                        <a:rPr lang="en-US" sz="1800"/>
                        <a:t>Operating Temperature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dirty="0"/>
                        <a:t>Increase inlet water temperature where possible to reduce power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4888222"/>
                  </a:ext>
                </a:extLst>
              </a:tr>
            </a:tbl>
          </a:graphicData>
        </a:graphic>
      </p:graphicFrame>
    </p:spTree>
    <p:extLst>
      <p:ext uri="{BB962C8B-B14F-4D97-AF65-F5344CB8AC3E}">
        <p14:creationId xmlns:p14="http://schemas.microsoft.com/office/powerpoint/2010/main" val="1816362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02D7B-2EAA-79B0-515A-2C450D5AC447}"/>
            </a:ext>
          </a:extLst>
        </p:cNvPr>
        <p:cNvGrpSpPr/>
        <p:nvPr/>
      </p:nvGrpSpPr>
      <p:grpSpPr>
        <a:xfrm>
          <a:off x="0" y="0"/>
          <a:ext cx="0" cy="0"/>
          <a:chOff x="0" y="0"/>
          <a:chExt cx="0" cy="0"/>
        </a:xfrm>
      </p:grpSpPr>
      <p:sp>
        <p:nvSpPr>
          <p:cNvPr id="5" name="Title 27">
            <a:extLst>
              <a:ext uri="{FF2B5EF4-FFF2-40B4-BE49-F238E27FC236}">
                <a16:creationId xmlns:a16="http://schemas.microsoft.com/office/drawing/2014/main" id="{40F3F7AD-4883-1971-2BC1-8881809BF1BE}"/>
              </a:ext>
            </a:extLst>
          </p:cNvPr>
          <p:cNvSpPr txBox="1">
            <a:spLocks noGrp="1"/>
          </p:cNvSpPr>
          <p:nvPr>
            <p:ph type="title"/>
          </p:nvPr>
        </p:nvSpPr>
        <p:spPr>
          <a:xfrm>
            <a:off x="609600" y="489164"/>
            <a:ext cx="10972800" cy="615523"/>
          </a:xfrm>
          <a:prstGeom prst="rect">
            <a:avLst/>
          </a:prstGeom>
          <a:noFill/>
        </p:spPr>
        <p:txBody>
          <a:bodyPr wrap="square" rtlCol="0">
            <a:spAutoFit/>
          </a:bodyPr>
          <a:lstStyle/>
          <a:p>
            <a:r>
              <a:rPr lang="en-US" dirty="0">
                <a:solidFill>
                  <a:schemeClr val="accent1">
                    <a:lumMod val="50000"/>
                  </a:schemeClr>
                </a:solidFill>
              </a:rPr>
              <a:t>3. Energy Saving Opportunities in Auxiliary Systems</a:t>
            </a:r>
          </a:p>
        </p:txBody>
      </p:sp>
      <p:sp>
        <p:nvSpPr>
          <p:cNvPr id="11" name="TextBox 10">
            <a:extLst>
              <a:ext uri="{FF2B5EF4-FFF2-40B4-BE49-F238E27FC236}">
                <a16:creationId xmlns:a16="http://schemas.microsoft.com/office/drawing/2014/main" id="{FE645BFB-A5A9-40B9-69B5-6A84A64881BF}"/>
              </a:ext>
            </a:extLst>
          </p:cNvPr>
          <p:cNvSpPr txBox="1"/>
          <p:nvPr/>
        </p:nvSpPr>
        <p:spPr>
          <a:xfrm>
            <a:off x="607108" y="1383422"/>
            <a:ext cx="6098582" cy="400110"/>
          </a:xfrm>
          <a:prstGeom prst="rect">
            <a:avLst/>
          </a:prstGeom>
          <a:noFill/>
        </p:spPr>
        <p:txBody>
          <a:bodyPr wrap="square">
            <a:spAutoFit/>
          </a:bodyPr>
          <a:lstStyle/>
          <a:p>
            <a:r>
              <a:rPr lang="en-US" sz="2000" b="1" dirty="0"/>
              <a:t>3.4 Lighting System</a:t>
            </a:r>
            <a:endParaRPr lang="en-VN" sz="2000" b="1" dirty="0"/>
          </a:p>
        </p:txBody>
      </p:sp>
      <p:graphicFrame>
        <p:nvGraphicFramePr>
          <p:cNvPr id="12" name="Table 11">
            <a:extLst>
              <a:ext uri="{FF2B5EF4-FFF2-40B4-BE49-F238E27FC236}">
                <a16:creationId xmlns:a16="http://schemas.microsoft.com/office/drawing/2014/main" id="{778D4E63-C19F-8887-4558-D462EB2A3A3E}"/>
              </a:ext>
            </a:extLst>
          </p:cNvPr>
          <p:cNvGraphicFramePr>
            <a:graphicFrameLocks noGrp="1"/>
          </p:cNvGraphicFramePr>
          <p:nvPr>
            <p:extLst>
              <p:ext uri="{D42A27DB-BD31-4B8C-83A1-F6EECF244321}">
                <p14:modId xmlns:p14="http://schemas.microsoft.com/office/powerpoint/2010/main" val="1863494152"/>
              </p:ext>
            </p:extLst>
          </p:nvPr>
        </p:nvGraphicFramePr>
        <p:xfrm>
          <a:off x="609600" y="2046325"/>
          <a:ext cx="10972800" cy="1412495"/>
        </p:xfrm>
        <a:graphic>
          <a:graphicData uri="http://schemas.openxmlformats.org/drawingml/2006/table">
            <a:tbl>
              <a:tblPr/>
              <a:tblGrid>
                <a:gridCol w="3699021">
                  <a:extLst>
                    <a:ext uri="{9D8B030D-6E8A-4147-A177-3AD203B41FA5}">
                      <a16:colId xmlns:a16="http://schemas.microsoft.com/office/drawing/2014/main" val="1796588591"/>
                    </a:ext>
                  </a:extLst>
                </a:gridCol>
                <a:gridCol w="7273779">
                  <a:extLst>
                    <a:ext uri="{9D8B030D-6E8A-4147-A177-3AD203B41FA5}">
                      <a16:colId xmlns:a16="http://schemas.microsoft.com/office/drawing/2014/main" val="3346245404"/>
                    </a:ext>
                  </a:extLst>
                </a:gridCol>
              </a:tblGrid>
              <a:tr h="0">
                <a:tc>
                  <a:txBody>
                    <a:bodyPr/>
                    <a:lstStyle/>
                    <a:p>
                      <a:pPr>
                        <a:buNone/>
                      </a:pPr>
                      <a:r>
                        <a:rPr lang="en-US"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10395"/>
                  </a:ext>
                </a:extLst>
              </a:tr>
              <a:tr h="0">
                <a:tc>
                  <a:txBody>
                    <a:bodyPr/>
                    <a:lstStyle/>
                    <a:p>
                      <a:pPr>
                        <a:buNone/>
                      </a:pPr>
                      <a:r>
                        <a:rPr lang="en-US"/>
                        <a:t>Lamp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Replace fluorescent/halogen lamps with high-efficiency LED lights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0351034"/>
                  </a:ext>
                </a:extLst>
              </a:tr>
              <a:tr h="0">
                <a:tc>
                  <a:txBody>
                    <a:bodyPr/>
                    <a:lstStyle/>
                    <a:p>
                      <a:pPr>
                        <a:buNone/>
                      </a:pPr>
                      <a:r>
                        <a:rPr lang="en-US"/>
                        <a:t>Lighting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Install light sensors, motion detectors, and zone/time-based on-off control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92789294"/>
                  </a:ext>
                </a:extLst>
              </a:tr>
            </a:tbl>
          </a:graphicData>
        </a:graphic>
      </p:graphicFrame>
      <p:sp>
        <p:nvSpPr>
          <p:cNvPr id="13" name="Rectangle 1">
            <a:extLst>
              <a:ext uri="{FF2B5EF4-FFF2-40B4-BE49-F238E27FC236}">
                <a16:creationId xmlns:a16="http://schemas.microsoft.com/office/drawing/2014/main" id="{BB8E40BA-0A22-BB5D-CF14-106721CB70E1}"/>
              </a:ext>
            </a:extLst>
          </p:cNvPr>
          <p:cNvSpPr>
            <a:spLocks noChangeArrowheads="1"/>
          </p:cNvSpPr>
          <p:nvPr/>
        </p:nvSpPr>
        <p:spPr bwMode="auto">
          <a:xfrm>
            <a:off x="810986" y="475147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sp>
        <p:nvSpPr>
          <p:cNvPr id="16" name="TextBox 15">
            <a:extLst>
              <a:ext uri="{FF2B5EF4-FFF2-40B4-BE49-F238E27FC236}">
                <a16:creationId xmlns:a16="http://schemas.microsoft.com/office/drawing/2014/main" id="{A5D9F7A3-90E2-7B1D-0F2E-ECCC3F3FDA03}"/>
              </a:ext>
            </a:extLst>
          </p:cNvPr>
          <p:cNvSpPr txBox="1"/>
          <p:nvPr/>
        </p:nvSpPr>
        <p:spPr>
          <a:xfrm>
            <a:off x="607108" y="3655426"/>
            <a:ext cx="6098582" cy="400110"/>
          </a:xfrm>
          <a:prstGeom prst="rect">
            <a:avLst/>
          </a:prstGeom>
          <a:noFill/>
        </p:spPr>
        <p:txBody>
          <a:bodyPr wrap="square">
            <a:spAutoFit/>
          </a:bodyPr>
          <a:lstStyle/>
          <a:p>
            <a:pPr>
              <a:buNone/>
            </a:pPr>
            <a:r>
              <a:rPr lang="en-US" sz="2000" b="1" dirty="0"/>
              <a:t>3.5 Steam and Waste Heat Recovery System</a:t>
            </a:r>
            <a:endParaRPr lang="en-US" sz="2000" dirty="0"/>
          </a:p>
        </p:txBody>
      </p:sp>
      <p:graphicFrame>
        <p:nvGraphicFramePr>
          <p:cNvPr id="17" name="Table 16">
            <a:extLst>
              <a:ext uri="{FF2B5EF4-FFF2-40B4-BE49-F238E27FC236}">
                <a16:creationId xmlns:a16="http://schemas.microsoft.com/office/drawing/2014/main" id="{2DB27C42-E1D0-E1B1-D683-5D7EF835FE6F}"/>
              </a:ext>
            </a:extLst>
          </p:cNvPr>
          <p:cNvGraphicFramePr>
            <a:graphicFrameLocks noGrp="1"/>
          </p:cNvGraphicFramePr>
          <p:nvPr>
            <p:extLst>
              <p:ext uri="{D42A27DB-BD31-4B8C-83A1-F6EECF244321}">
                <p14:modId xmlns:p14="http://schemas.microsoft.com/office/powerpoint/2010/main" val="3194115570"/>
              </p:ext>
            </p:extLst>
          </p:nvPr>
        </p:nvGraphicFramePr>
        <p:xfrm>
          <a:off x="607108" y="4347453"/>
          <a:ext cx="10972800" cy="1788479"/>
        </p:xfrm>
        <a:graphic>
          <a:graphicData uri="http://schemas.openxmlformats.org/drawingml/2006/table">
            <a:tbl>
              <a:tblPr/>
              <a:tblGrid>
                <a:gridCol w="3466454">
                  <a:extLst>
                    <a:ext uri="{9D8B030D-6E8A-4147-A177-3AD203B41FA5}">
                      <a16:colId xmlns:a16="http://schemas.microsoft.com/office/drawing/2014/main" val="3656406805"/>
                    </a:ext>
                  </a:extLst>
                </a:gridCol>
                <a:gridCol w="7506346">
                  <a:extLst>
                    <a:ext uri="{9D8B030D-6E8A-4147-A177-3AD203B41FA5}">
                      <a16:colId xmlns:a16="http://schemas.microsoft.com/office/drawing/2014/main" val="1118508634"/>
                    </a:ext>
                  </a:extLst>
                </a:gridCol>
              </a:tblGrid>
              <a:tr h="0">
                <a:tc>
                  <a:txBody>
                    <a:bodyPr/>
                    <a:lstStyle/>
                    <a:p>
                      <a:pPr>
                        <a:buNone/>
                      </a:pPr>
                      <a:r>
                        <a:rPr lang="en-US"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Energy Saving Opportunity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29713178"/>
                  </a:ext>
                </a:extLst>
              </a:tr>
              <a:tr h="0">
                <a:tc>
                  <a:txBody>
                    <a:bodyPr/>
                    <a:lstStyle/>
                    <a:p>
                      <a:pPr>
                        <a:buNone/>
                      </a:pPr>
                      <a:r>
                        <a:rPr lang="en-US"/>
                        <a:t>Pipe Insulation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Inspect and improve insulation to reduce heat loss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5389985"/>
                  </a:ext>
                </a:extLst>
              </a:tr>
              <a:tr h="0">
                <a:tc>
                  <a:txBody>
                    <a:bodyPr/>
                    <a:lstStyle/>
                    <a:p>
                      <a:pPr>
                        <a:buNone/>
                      </a:pPr>
                      <a:r>
                        <a:rPr lang="en-US" dirty="0"/>
                        <a:t>Condensate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Increase condensate return rate to save boiler fuel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9112730"/>
                  </a:ext>
                </a:extLst>
              </a:tr>
              <a:tr h="0">
                <a:tc>
                  <a:txBody>
                    <a:bodyPr/>
                    <a:lstStyle/>
                    <a:p>
                      <a:pPr>
                        <a:buNone/>
                      </a:pPr>
                      <a:r>
                        <a:rPr lang="en-US"/>
                        <a:t>Waste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Utilize excess heat from blast furnaces, coke ovens, and exhaust gases for drying materials, steam generation, or electricity production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0020706"/>
                  </a:ext>
                </a:extLst>
              </a:tr>
            </a:tbl>
          </a:graphicData>
        </a:graphic>
      </p:graphicFrame>
    </p:spTree>
    <p:extLst>
      <p:ext uri="{BB962C8B-B14F-4D97-AF65-F5344CB8AC3E}">
        <p14:creationId xmlns:p14="http://schemas.microsoft.com/office/powerpoint/2010/main" val="38619556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488A5-A93F-E01C-7AF6-01944551721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EBAC0F1-4A9E-6B36-BC80-521AAD8C765A}"/>
              </a:ext>
            </a:extLst>
          </p:cNvPr>
          <p:cNvSpPr txBox="1"/>
          <p:nvPr/>
        </p:nvSpPr>
        <p:spPr>
          <a:xfrm>
            <a:off x="5595037" y="1362792"/>
            <a:ext cx="5949055" cy="954107"/>
          </a:xfrm>
          <a:prstGeom prst="rect">
            <a:avLst/>
          </a:prstGeom>
          <a:noFill/>
        </p:spPr>
        <p:txBody>
          <a:bodyPr wrap="square">
            <a:spAutoFit/>
          </a:bodyPr>
          <a:lstStyle/>
          <a:p>
            <a:pPr algn="just"/>
            <a:r>
              <a:rPr lang="en-US" sz="1400"/>
              <a:t>Installing energy metering systems, applying consumption benchmarks for each process, and using variable frequency drives (VFDs) to adjust motors can help reduce electricity consumption by 2.5-25%, depending on the equipment.</a:t>
            </a:r>
            <a:endParaRPr lang="vi-VN" sz="1400" dirty="0"/>
          </a:p>
        </p:txBody>
      </p:sp>
      <p:grpSp>
        <p:nvGrpSpPr>
          <p:cNvPr id="3" name="Group 2">
            <a:extLst>
              <a:ext uri="{FF2B5EF4-FFF2-40B4-BE49-F238E27FC236}">
                <a16:creationId xmlns:a16="http://schemas.microsoft.com/office/drawing/2014/main" id="{C05B4BBB-259A-435A-6F61-71F3C278720C}"/>
              </a:ext>
            </a:extLst>
          </p:cNvPr>
          <p:cNvGrpSpPr/>
          <p:nvPr/>
        </p:nvGrpSpPr>
        <p:grpSpPr>
          <a:xfrm>
            <a:off x="1221659" y="2033390"/>
            <a:ext cx="4551251" cy="2313212"/>
            <a:chOff x="6480913" y="2773776"/>
            <a:chExt cx="5172536" cy="2628985"/>
          </a:xfrm>
        </p:grpSpPr>
        <p:pic>
          <p:nvPicPr>
            <p:cNvPr id="4" name="Picture 6" descr="Modbus and Modbus TCP Protocol / Protocol / Landing Pages / Homepage -  ProSoft Technology, Inc.">
              <a:extLst>
                <a:ext uri="{FF2B5EF4-FFF2-40B4-BE49-F238E27FC236}">
                  <a16:creationId xmlns:a16="http://schemas.microsoft.com/office/drawing/2014/main" id="{2CD99069-9341-5FD5-495A-F1F5FF2F3D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0913" y="2773776"/>
              <a:ext cx="4912052" cy="26289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2A96C9F-DEDA-B3A5-AB3A-EBA9D8E3810B}"/>
                </a:ext>
              </a:extLst>
            </p:cNvPr>
            <p:cNvSpPr/>
            <p:nvPr/>
          </p:nvSpPr>
          <p:spPr>
            <a:xfrm>
              <a:off x="10103667" y="3183677"/>
              <a:ext cx="1475715" cy="90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AU" sz="18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0" name="Picture 9" descr="Graphical user interface, website&#10;&#10;Description automatically generated">
              <a:extLst>
                <a:ext uri="{FF2B5EF4-FFF2-40B4-BE49-F238E27FC236}">
                  <a16:creationId xmlns:a16="http://schemas.microsoft.com/office/drawing/2014/main" id="{A103452D-BF4F-C996-DC55-5EDF0D13DE5A}"/>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10679" y="3284130"/>
              <a:ext cx="1342770" cy="1100953"/>
            </a:xfrm>
            <a:prstGeom prst="rect">
              <a:avLst/>
            </a:prstGeom>
          </p:spPr>
        </p:pic>
        <p:pic>
          <p:nvPicPr>
            <p:cNvPr id="11" name="Picture 6" descr="Modbus and Modbus TCP Protocol / Protocol / Landing Pages / Homepage -  ProSoft Technology, Inc.">
              <a:extLst>
                <a:ext uri="{FF2B5EF4-FFF2-40B4-BE49-F238E27FC236}">
                  <a16:creationId xmlns:a16="http://schemas.microsoft.com/office/drawing/2014/main" id="{B77E7F54-39F3-1985-723B-8CCB4E9978C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711" t="47386" r="62618" b="48085"/>
            <a:stretch/>
          </p:blipFill>
          <p:spPr bwMode="auto">
            <a:xfrm>
              <a:off x="9470314" y="4226985"/>
              <a:ext cx="671513" cy="1190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F6CCF762-554B-E144-91C2-1847746994E2}"/>
              </a:ext>
            </a:extLst>
          </p:cNvPr>
          <p:cNvGrpSpPr/>
          <p:nvPr/>
        </p:nvGrpSpPr>
        <p:grpSpPr>
          <a:xfrm>
            <a:off x="460665" y="4468657"/>
            <a:ext cx="5635335" cy="1853959"/>
            <a:chOff x="5609068" y="3003571"/>
            <a:chExt cx="6231540" cy="2050103"/>
          </a:xfrm>
        </p:grpSpPr>
        <p:grpSp>
          <p:nvGrpSpPr>
            <p:cNvPr id="14" name="Group 13">
              <a:extLst>
                <a:ext uri="{FF2B5EF4-FFF2-40B4-BE49-F238E27FC236}">
                  <a16:creationId xmlns:a16="http://schemas.microsoft.com/office/drawing/2014/main" id="{A50718F5-81B0-E4E5-F7E4-6B26B36A553E}"/>
                </a:ext>
              </a:extLst>
            </p:cNvPr>
            <p:cNvGrpSpPr/>
            <p:nvPr/>
          </p:nvGrpSpPr>
          <p:grpSpPr>
            <a:xfrm>
              <a:off x="10047828" y="3399840"/>
              <a:ext cx="1792780" cy="1551175"/>
              <a:chOff x="8283741" y="842440"/>
              <a:chExt cx="1879106" cy="1625867"/>
            </a:xfrm>
          </p:grpSpPr>
          <p:pic>
            <p:nvPicPr>
              <p:cNvPr id="20" name="Picture 19" descr="https://www.circuitmeter.com/wp-content/uploads/2018/03/image-technology-CoolingDegreeDays-1024x886.png">
                <a:extLst>
                  <a:ext uri="{FF2B5EF4-FFF2-40B4-BE49-F238E27FC236}">
                    <a16:creationId xmlns:a16="http://schemas.microsoft.com/office/drawing/2014/main" id="{AEFFFD12-0572-DC55-31D8-67466B3FC8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3741" y="842440"/>
                <a:ext cx="1879106" cy="16258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Data dashboard là gì? 4 lý do doanh nghiệp nên sử dụng data dashboard |  Advertising Vietnam">
                <a:extLst>
                  <a:ext uri="{FF2B5EF4-FFF2-40B4-BE49-F238E27FC236}">
                    <a16:creationId xmlns:a16="http://schemas.microsoft.com/office/drawing/2014/main" id="{6EE20FC6-3D80-46E2-318A-F8BD03725C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3243" y="928124"/>
                <a:ext cx="1699947" cy="9728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pic>
          <p:nvPicPr>
            <p:cNvPr id="15" name="Picture 8" descr="Merge Arrows Infographic Stock Illustration - Download Image Now -  Connection, Merging, Arrow Symbol - iStock">
              <a:extLst>
                <a:ext uri="{FF2B5EF4-FFF2-40B4-BE49-F238E27FC236}">
                  <a16:creationId xmlns:a16="http://schemas.microsoft.com/office/drawing/2014/main" id="{35676238-924D-6A65-E35A-3BEC1B0DC62F}"/>
                </a:ext>
              </a:extLst>
            </p:cNvPr>
            <p:cNvPicPr>
              <a:picLocks noChangeAspect="1" noChangeArrowheads="1"/>
            </p:cNvPicPr>
            <p:nvPr/>
          </p:nvPicPr>
          <p:blipFill rotWithShape="1">
            <a:blip r:embed="rId6" cstate="print">
              <a:clrChange>
                <a:clrFrom>
                  <a:srgbClr val="EFEEEC"/>
                </a:clrFrom>
                <a:clrTo>
                  <a:srgbClr val="EFEEEC">
                    <a:alpha val="0"/>
                  </a:srgbClr>
                </a:clrTo>
              </a:clrChange>
              <a:extLst>
                <a:ext uri="{28A0092B-C50C-407E-A947-70E740481C1C}">
                  <a14:useLocalDpi xmlns:a14="http://schemas.microsoft.com/office/drawing/2010/main" val="0"/>
                </a:ext>
              </a:extLst>
            </a:blip>
            <a:srcRect b="10026"/>
            <a:stretch/>
          </p:blipFill>
          <p:spPr bwMode="auto">
            <a:xfrm>
              <a:off x="6633969" y="3567989"/>
              <a:ext cx="1168913" cy="755401"/>
            </a:xfrm>
            <a:prstGeom prst="rect">
              <a:avLst/>
            </a:prstGeom>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F1951F0-6E8E-5F83-91DA-8B23F22B15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609068" y="3003571"/>
              <a:ext cx="1247757" cy="956033"/>
            </a:xfrm>
            <a:prstGeom prst="rect">
              <a:avLst/>
            </a:prstGeom>
          </p:spPr>
        </p:pic>
        <p:pic>
          <p:nvPicPr>
            <p:cNvPr id="17" name="Picture 8" descr="Đồng hồ đo Schneider METSEPM2130 96x96mm phân phối bởi Cty Lâm An">
              <a:extLst>
                <a:ext uri="{FF2B5EF4-FFF2-40B4-BE49-F238E27FC236}">
                  <a16:creationId xmlns:a16="http://schemas.microsoft.com/office/drawing/2014/main" id="{05355A25-4C60-3A0D-4C91-F4D451A729D2}"/>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2340" y="3829869"/>
              <a:ext cx="1021215" cy="12238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18F8003-E8CA-3A68-4509-95CBE84A503D}"/>
                </a:ext>
              </a:extLst>
            </p:cNvPr>
            <p:cNvPicPr>
              <a:picLocks noChangeAspect="1"/>
            </p:cNvPicPr>
            <p:nvPr/>
          </p:nvPicPr>
          <p:blipFill rotWithShape="1">
            <a:blip r:embed="rId9">
              <a:clrChange>
                <a:clrFrom>
                  <a:srgbClr val="FFFFFF"/>
                </a:clrFrom>
                <a:clrTo>
                  <a:srgbClr val="FFFFFF">
                    <a:alpha val="0"/>
                  </a:srgbClr>
                </a:clrTo>
              </a:clrChange>
            </a:blip>
            <a:srcRect l="7689" r="14396"/>
            <a:stretch/>
          </p:blipFill>
          <p:spPr>
            <a:xfrm>
              <a:off x="7776200" y="3517087"/>
              <a:ext cx="1364457" cy="1095412"/>
            </a:xfrm>
            <a:prstGeom prst="rect">
              <a:avLst/>
            </a:prstGeom>
          </p:spPr>
        </p:pic>
        <p:pic>
          <p:nvPicPr>
            <p:cNvPr id="19" name="Picture 10" descr="Connectivity, Data, Connection, Arrows, Arrow icon">
              <a:extLst>
                <a:ext uri="{FF2B5EF4-FFF2-40B4-BE49-F238E27FC236}">
                  <a16:creationId xmlns:a16="http://schemas.microsoft.com/office/drawing/2014/main" id="{8043C6CD-816F-B4EA-8EF8-D101D0AE5B2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6047" y="3751456"/>
              <a:ext cx="603331" cy="603331"/>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81">
            <a:extLst>
              <a:ext uri="{FF2B5EF4-FFF2-40B4-BE49-F238E27FC236}">
                <a16:creationId xmlns:a16="http://schemas.microsoft.com/office/drawing/2014/main" id="{FCFB38D1-81A4-9E44-10C4-E6B8B2FDF6C2}"/>
              </a:ext>
            </a:extLst>
          </p:cNvPr>
          <p:cNvSpPr txBox="1"/>
          <p:nvPr/>
        </p:nvSpPr>
        <p:spPr>
          <a:xfrm>
            <a:off x="9685531" y="2727804"/>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t>Software Interface(online access)</a:t>
            </a:r>
            <a:endParaRPr lang="en-US" sz="1400" b="0" dirty="0"/>
          </a:p>
        </p:txBody>
      </p:sp>
      <p:sp>
        <p:nvSpPr>
          <p:cNvPr id="24" name="TextBox 81">
            <a:extLst>
              <a:ext uri="{FF2B5EF4-FFF2-40B4-BE49-F238E27FC236}">
                <a16:creationId xmlns:a16="http://schemas.microsoft.com/office/drawing/2014/main" id="{34E9F1A7-B120-41EE-4E2F-D7C275C1D91A}"/>
              </a:ext>
            </a:extLst>
          </p:cNvPr>
          <p:cNvSpPr txBox="1"/>
          <p:nvPr/>
        </p:nvSpPr>
        <p:spPr>
          <a:xfrm>
            <a:off x="9764777" y="5005176"/>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t>Software Interface(local/internal use)</a:t>
            </a:r>
            <a:endParaRPr lang="en-US" sz="1400" b="0" dirty="0"/>
          </a:p>
        </p:txBody>
      </p:sp>
      <p:pic>
        <p:nvPicPr>
          <p:cNvPr id="25" name="Picture 24">
            <a:extLst>
              <a:ext uri="{FF2B5EF4-FFF2-40B4-BE49-F238E27FC236}">
                <a16:creationId xmlns:a16="http://schemas.microsoft.com/office/drawing/2014/main" id="{89AB6AEF-C49B-E78A-AF04-986EC23BEBF3}"/>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114488" y="4550008"/>
            <a:ext cx="2233565" cy="1870973"/>
          </a:xfrm>
          <a:prstGeom prst="rect">
            <a:avLst/>
          </a:prstGeom>
        </p:spPr>
      </p:pic>
      <p:grpSp>
        <p:nvGrpSpPr>
          <p:cNvPr id="26" name="Group 25">
            <a:extLst>
              <a:ext uri="{FF2B5EF4-FFF2-40B4-BE49-F238E27FC236}">
                <a16:creationId xmlns:a16="http://schemas.microsoft.com/office/drawing/2014/main" id="{0F329891-91D7-0BF8-E2D0-316250235401}"/>
              </a:ext>
            </a:extLst>
          </p:cNvPr>
          <p:cNvGrpSpPr/>
          <p:nvPr/>
        </p:nvGrpSpPr>
        <p:grpSpPr>
          <a:xfrm>
            <a:off x="6958582" y="2254491"/>
            <a:ext cx="2430935" cy="1993065"/>
            <a:chOff x="9663961" y="714625"/>
            <a:chExt cx="2430935" cy="1993065"/>
          </a:xfrm>
        </p:grpSpPr>
        <p:pic>
          <p:nvPicPr>
            <p:cNvPr id="27" name="Picture 26">
              <a:extLst>
                <a:ext uri="{FF2B5EF4-FFF2-40B4-BE49-F238E27FC236}">
                  <a16:creationId xmlns:a16="http://schemas.microsoft.com/office/drawing/2014/main" id="{AE07ECB7-9740-E247-9D84-03F62CA9DD06}"/>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663961" y="714625"/>
              <a:ext cx="2430935" cy="1993065"/>
            </a:xfrm>
            <a:prstGeom prst="rect">
              <a:avLst/>
            </a:prstGeom>
          </p:spPr>
        </p:pic>
        <p:pic>
          <p:nvPicPr>
            <p:cNvPr id="28" name="Picture 27">
              <a:extLst>
                <a:ext uri="{FF2B5EF4-FFF2-40B4-BE49-F238E27FC236}">
                  <a16:creationId xmlns:a16="http://schemas.microsoft.com/office/drawing/2014/main" id="{8913EC1B-5949-122A-7FBE-2083C8564499}"/>
                </a:ext>
              </a:extLst>
            </p:cNvPr>
            <p:cNvPicPr>
              <a:picLocks noChangeAspect="1"/>
            </p:cNvPicPr>
            <p:nvPr/>
          </p:nvPicPr>
          <p:blipFill>
            <a:blip r:embed="rId13"/>
            <a:stretch>
              <a:fillRect/>
            </a:stretch>
          </p:blipFill>
          <p:spPr>
            <a:xfrm>
              <a:off x="9749451" y="872845"/>
              <a:ext cx="2240735" cy="1240012"/>
            </a:xfrm>
            <a:prstGeom prst="rect">
              <a:avLst/>
            </a:prstGeom>
          </p:spPr>
        </p:pic>
      </p:grpSp>
      <p:sp>
        <p:nvSpPr>
          <p:cNvPr id="29"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30"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Tree>
    <p:extLst>
      <p:ext uri="{BB962C8B-B14F-4D97-AF65-F5344CB8AC3E}">
        <p14:creationId xmlns:p14="http://schemas.microsoft.com/office/powerpoint/2010/main" val="2437313404"/>
      </p:ext>
    </p:extLst>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2D99B7BE-0551-6C0F-CC26-C8FC4E48B3F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CACE792-806B-52F2-A595-531E95F9C1DE}"/>
              </a:ext>
            </a:extLst>
          </p:cNvPr>
          <p:cNvSpPr txBox="1">
            <a:spLocks/>
          </p:cNvSpPr>
          <p:nvPr/>
        </p:nvSpPr>
        <p:spPr>
          <a:xfrm>
            <a:off x="650605" y="1945327"/>
            <a:ext cx="5095102" cy="3225387"/>
          </a:xfrm>
          <a:prstGeom prst="rect">
            <a:avLst/>
          </a:prstGeom>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lgn="just" indent="0" marL="137160">
              <a:lnSpc>
                <a:spcPct val="130000"/>
              </a:lnSpc>
              <a:buNone/>
            </a:pPr>
            <a:r>
              <a:rPr b="1" dirty="0" lang="vi-VN" sz="1600">
                <a:solidFill>
                  <a:schemeClr val="tx1"/>
                </a:solidFill>
              </a:rPr>
              <a:t>Data analysis – display &amp; reporting</a:t>
            </a:r>
            <a:endParaRPr b="1" baseline="0" cap="none" dirty="0" i="0" kern="0" kumimoji="0" lang="vi-VN" noProof="0" normalizeH="0" spc="0" strike="noStrike" sz="1600" u="none">
              <a:ln>
                <a:noFill/>
              </a:ln>
              <a:solidFill>
                <a:srgbClr val="000000"/>
              </a:solidFill>
              <a:effectLst/>
              <a:uLnTx/>
              <a:uFillTx/>
              <a:sym typeface="Arial"/>
            </a:endParaRPr>
          </a:p>
          <a:p>
            <a:pPr algn="just" indent="0" marL="137160">
              <a:lnSpc>
                <a:spcPct val="130000"/>
              </a:lnSpc>
              <a:buNone/>
            </a:pPr>
            <a:r>
              <a:rPr dirty="0" lang="en-US" sz="1600">
                <a:solidFill>
                  <a:schemeClr val="tx1"/>
                </a:solidFill>
              </a:rPr>
              <a:t>The collected data will be processed and analyzed into clear information for users regarding the energy consumption patterns of the facility.</a:t>
            </a:r>
          </a:p>
          <a:p>
            <a:pPr algn="just" indent="0" marL="137160">
              <a:lnSpc>
                <a:spcPct val="130000"/>
              </a:lnSpc>
              <a:buNone/>
            </a:pPr>
            <a:r>
              <a:rPr dirty="0" i="1" lang="en-US" sz="1600">
                <a:solidFill>
                  <a:schemeClr val="tx1"/>
                </a:solidFill>
              </a:rPr>
              <a:t>The data is analyzed according to timeframes such as hourly, daily, weekly, monthly, etc. This helps identify peak consumption periods and areas with potential for energy efficiency.</a:t>
            </a:r>
          </a:p>
          <a:p>
            <a:pPr algn="just" indent="0" marL="137160">
              <a:lnSpc>
                <a:spcPct val="130000"/>
              </a:lnSpc>
              <a:buNone/>
            </a:pPr>
            <a:r>
              <a:rPr dirty="0" lang="en-US" sz="1600">
                <a:solidFill>
                  <a:schemeClr val="tx1"/>
                </a:solidFill>
              </a:rPr>
              <a:t>The information is displayed visually through graphs and tables, making it easy for users to understand usage trends, costs, and other important data.</a:t>
            </a:r>
            <a:endParaRPr dirty="0" lang="vi-VN" sz="1600">
              <a:solidFill>
                <a:schemeClr val="tx1"/>
              </a:solidFill>
            </a:endParaRPr>
          </a:p>
        </p:txBody>
      </p:sp>
      <p:sp>
        <p:nvSpPr>
          <p:cNvPr id="8" name="Rectangle 7">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endParaRPr b="0" baseline="0" cap="none" dirty="0" i="0" kern="0" kumimoji="0" lang="en-VN" noProof="0" normalizeH="0" spc="0" strike="noStrike" sz="1800" u="none">
              <a:ln>
                <a:noFill/>
              </a:ln>
              <a:solidFill>
                <a:srgbClr val="FFFFFF"/>
              </a:solidFill>
              <a:effectLst/>
              <a:uLnTx/>
              <a:uFillTx/>
              <a:latin typeface="Arial"/>
              <a:ea typeface="+mn-ea"/>
              <a:cs typeface="+mn-cs"/>
              <a:sym typeface="Arial"/>
            </a:endParaRPr>
          </a:p>
        </p:txBody>
      </p:sp>
      <p:pic>
        <p:nvPicPr>
          <p:cNvPr id="12" name="Picture 11">
            <a:extLst>
              <a:ext uri="{FF2B5EF4-FFF2-40B4-BE49-F238E27FC236}">
                <a16:creationId xmlns:a16="http://schemas.microsoft.com/office/drawing/2014/main" id="{38265F80-FF76-AB4D-9ACA-8F35017DE852}"/>
              </a:ext>
            </a:extLst>
          </p:cNvPr>
          <p:cNvPicPr>
            <a:picLocks noChangeAspect="1"/>
          </p:cNvPicPr>
          <p:nvPr/>
        </p:nvPicPr>
        <p:blipFill rotWithShape="1">
          <a:blip r:embed="rId2"/>
          <a:srcRect r="123"/>
          <a:stretch/>
        </p:blipFill>
        <p:spPr>
          <a:xfrm>
            <a:off x="6034142" y="1542197"/>
            <a:ext cx="5509950" cy="5051562"/>
          </a:xfrm>
          <a:prstGeom prst="rect">
            <a:avLst/>
          </a:prstGeom>
          <a:ln>
            <a:noFill/>
          </a:ln>
          <a:effectLst>
            <a:softEdge rad="0"/>
          </a:effectLst>
        </p:spPr>
      </p:pic>
      <p:sp>
        <p:nvSpPr>
          <p:cNvPr id="10"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anchor="t" bIns="0" lIns="0" rIns="0" rtlCol="0" tIns="0" wrap="square"/>
          <a:lstStyle/>
          <a:p>
            <a:pPr algn="ctr" indent="0" marL="0">
              <a:lnSpc>
                <a:spcPts val="5550"/>
              </a:lnSpc>
              <a:buNone/>
            </a:pPr>
            <a:r>
              <a:rPr b="1" dirty="0" lang="en-US" sz="2800">
                <a:solidFill>
                  <a:schemeClr val="accent1">
                    <a:lumMod val="50000"/>
                  </a:schemeClr>
                </a:solidFill>
                <a:ea charset="-122" pitchFamily="34" typeface="Platypi Medium"/>
                <a:cs charset="-120" pitchFamily="34" typeface="Platypi Medium"/>
              </a:rPr>
              <a:t>4. </a:t>
            </a:r>
            <a:r>
              <a:rPr b="1" dirty="0" lang="en-US" sz="2800">
                <a:solidFill>
                  <a:schemeClr val="accent1">
                    <a:lumMod val="50000"/>
                  </a:schemeClr>
                </a:solidFill>
                <a:cs charset="-120" pitchFamily="34" typeface="Platypi Medium"/>
              </a:rPr>
              <a:t>OTHER OPPORTUNITIES</a:t>
            </a:r>
          </a:p>
        </p:txBody>
      </p:sp>
      <p:sp>
        <p:nvSpPr>
          <p:cNvPr id="11"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anchor="t" bIns="0" lIns="0" rIns="0" rtlCol="0" tIns="0" wrap="square"/>
          <a:lstStyle/>
          <a:p>
            <a:pPr algn="l" indent="0" marL="0">
              <a:lnSpc>
                <a:spcPts val="5550"/>
              </a:lnSpc>
              <a:buNone/>
            </a:pPr>
            <a:r>
              <a:rPr b="1" dirty="0" lang="en-US">
                <a:solidFill>
                  <a:srgbClr val="201B18"/>
                </a:solidFill>
                <a:ea charset="-122" pitchFamily="34" typeface="Platypi Medium"/>
                <a:cs charset="-120" pitchFamily="34" typeface="Platypi Medium"/>
              </a:rPr>
              <a:t>4.1 </a:t>
            </a:r>
            <a:r>
              <a:rPr b="1" dirty="0" lang="vi-VN">
                <a:solidFill>
                  <a:srgbClr val="201B18"/>
                </a:solidFill>
                <a:cs charset="-120" pitchFamily="34" typeface="Platypi Medium"/>
              </a:rPr>
              <a:t>Effective energy management</a:t>
            </a:r>
            <a:endParaRPr b="1" dirty="0" lang="en-US">
              <a:solidFill>
                <a:srgbClr val="201B18"/>
              </a:solidFill>
              <a:cs charset="-120" pitchFamily="34" typeface="Platypi Medium"/>
            </a:endParaRPr>
          </a:p>
        </p:txBody>
      </p:sp>
    </p:spTree>
    <p:extLst>
      <p:ext uri="{BB962C8B-B14F-4D97-AF65-F5344CB8AC3E}">
        <p14:creationId xmlns:p14="http://schemas.microsoft.com/office/powerpoint/2010/main" val="3439741071"/>
      </p:ext>
    </p:extLst>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9B8CD72F-C852-89DC-7CF6-57F1B6D5A2E8}"/>
            </a:ext>
          </a:extLst>
        </p:cNvPr>
        <p:cNvGrpSpPr/>
        <p:nvPr/>
      </p:nvGrpSpPr>
      <p:grpSpPr>
        <a:xfrm>
          <a:off x="0" y="0"/>
          <a:ext cx="0" cy="0"/>
          <a:chOff x="0" y="0"/>
          <a:chExt cx="0" cy="0"/>
        </a:xfrm>
      </p:grpSpPr>
      <p:sp>
        <p:nvSpPr>
          <p:cNvPr id="3" name="Content Placeholder 4">
            <a:extLst>
              <a:ext uri="{FF2B5EF4-FFF2-40B4-BE49-F238E27FC236}">
                <a16:creationId xmlns:a16="http://schemas.microsoft.com/office/drawing/2014/main" id="{62A31473-D2E2-87E5-B2E3-B8DC13292B2B}"/>
              </a:ext>
            </a:extLst>
          </p:cNvPr>
          <p:cNvSpPr txBox="1">
            <a:spLocks/>
          </p:cNvSpPr>
          <p:nvPr/>
        </p:nvSpPr>
        <p:spPr>
          <a:xfrm>
            <a:off x="562194" y="1966822"/>
            <a:ext cx="5661613" cy="4434612"/>
          </a:xfrm>
          <a:prstGeom prst="rect">
            <a:avLst/>
          </a:prstGeom>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lgn="just" indent="0" marL="137160">
              <a:lnSpc>
                <a:spcPct val="130000"/>
              </a:lnSpc>
              <a:buNone/>
            </a:pPr>
            <a:r>
              <a:rPr b="1" dirty="0" lang="en-US" sz="1600">
                <a:solidFill>
                  <a:schemeClr val="tx1"/>
                </a:solidFill>
              </a:rPr>
              <a:t>Incident detection and warning</a:t>
            </a:r>
            <a:endParaRPr b="1" dirty="0" lang="vi-VN" sz="1600">
              <a:solidFill>
                <a:schemeClr val="tx1"/>
              </a:solidFill>
            </a:endParaRPr>
          </a:p>
          <a:p>
            <a:pPr algn="just" indent="0" marL="137160">
              <a:lnSpc>
                <a:spcPct val="130000"/>
              </a:lnSpc>
              <a:buNone/>
            </a:pPr>
            <a:r>
              <a:rPr dirty="0" lang="en-US" sz="1600">
                <a:solidFill>
                  <a:schemeClr val="tx1"/>
                </a:solidFill>
              </a:rPr>
              <a:t>After being collected, the data is analyzed and examined by the system for any arising incidents. These incidents include</a:t>
            </a:r>
          </a:p>
          <a:p>
            <a:pPr algn="just">
              <a:lnSpc>
                <a:spcPct val="130000"/>
              </a:lnSpc>
            </a:pPr>
            <a:r>
              <a:rPr dirty="0" i="1" lang="en-US" sz="1600">
                <a:solidFill>
                  <a:schemeClr val="tx1"/>
                </a:solidFill>
              </a:rPr>
              <a:t>Overvoltage</a:t>
            </a:r>
          </a:p>
          <a:p>
            <a:pPr algn="just">
              <a:lnSpc>
                <a:spcPct val="130000"/>
              </a:lnSpc>
            </a:pPr>
            <a:r>
              <a:rPr dirty="0" i="1" lang="en-US" sz="1600">
                <a:solidFill>
                  <a:schemeClr val="tx1"/>
                </a:solidFill>
              </a:rPr>
              <a:t>Overcurrent and overload</a:t>
            </a:r>
          </a:p>
          <a:p>
            <a:pPr algn="just">
              <a:lnSpc>
                <a:spcPct val="130000"/>
              </a:lnSpc>
            </a:pPr>
            <a:r>
              <a:rPr dirty="0" i="1" lang="en-US" sz="1600">
                <a:solidFill>
                  <a:schemeClr val="tx1"/>
                </a:solidFill>
              </a:rPr>
              <a:t>Short circuit</a:t>
            </a:r>
          </a:p>
          <a:p>
            <a:pPr algn="just">
              <a:lnSpc>
                <a:spcPct val="130000"/>
              </a:lnSpc>
            </a:pPr>
            <a:r>
              <a:rPr dirty="0" i="1" lang="en-US" sz="1600">
                <a:solidFill>
                  <a:schemeClr val="tx1"/>
                </a:solidFill>
              </a:rPr>
              <a:t>….</a:t>
            </a:r>
          </a:p>
          <a:p>
            <a:pPr algn="just" indent="0" marL="137160">
              <a:lnSpc>
                <a:spcPct val="130000"/>
              </a:lnSpc>
              <a:buNone/>
            </a:pPr>
            <a:r>
              <a:rPr dirty="0" lang="en-US" sz="1600">
                <a:solidFill>
                  <a:schemeClr val="tx1"/>
                </a:solidFill>
              </a:rPr>
              <a:t>Once detected, incidents will be recorded and summarized for the user. This helps users stay informed of any arising issues and determine appropriate solutions</a:t>
            </a:r>
            <a:endParaRPr dirty="0" lang="vi-VN" sz="1600">
              <a:solidFill>
                <a:schemeClr val="tx1"/>
              </a:solidFill>
            </a:endParaRPr>
          </a:p>
        </p:txBody>
      </p:sp>
      <p:pic>
        <p:nvPicPr>
          <p:cNvPr id="9" name="Picture 8">
            <a:extLst>
              <a:ext uri="{FF2B5EF4-FFF2-40B4-BE49-F238E27FC236}">
                <a16:creationId xmlns:a16="http://schemas.microsoft.com/office/drawing/2014/main" id="{EE2D4729-200B-140D-E20B-BA59C6FD0E0B}"/>
              </a:ext>
            </a:extLst>
          </p:cNvPr>
          <p:cNvPicPr>
            <a:picLocks noChangeAspect="1"/>
          </p:cNvPicPr>
          <p:nvPr/>
        </p:nvPicPr>
        <p:blipFill rotWithShape="1">
          <a:blip r:embed="rId3"/>
          <a:srcRect b="53" t="36"/>
          <a:stretch/>
        </p:blipFill>
        <p:spPr>
          <a:xfrm>
            <a:off x="6319341" y="1442729"/>
            <a:ext cx="5372773" cy="5228120"/>
          </a:xfrm>
          <a:prstGeom prst="rect">
            <a:avLst/>
          </a:prstGeom>
          <a:ln>
            <a:noFill/>
          </a:ln>
          <a:effectLst>
            <a:softEdge rad="112500"/>
          </a:effectLst>
        </p:spPr>
      </p:pic>
      <p:sp>
        <p:nvSpPr>
          <p:cNvPr id="8"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anchor="t" bIns="0" lIns="0" rIns="0" rtlCol="0" tIns="0" wrap="square"/>
          <a:lstStyle/>
          <a:p>
            <a:pPr algn="ctr" indent="0" marL="0">
              <a:lnSpc>
                <a:spcPts val="5550"/>
              </a:lnSpc>
              <a:buNone/>
            </a:pPr>
            <a:r>
              <a:rPr b="1" dirty="0" lang="en-US" sz="2800">
                <a:solidFill>
                  <a:schemeClr val="accent1">
                    <a:lumMod val="50000"/>
                  </a:schemeClr>
                </a:solidFill>
                <a:ea charset="-122" pitchFamily="34" typeface="Platypi Medium"/>
                <a:cs charset="-120" pitchFamily="34" typeface="Platypi Medium"/>
              </a:rPr>
              <a:t>4. </a:t>
            </a:r>
            <a:r>
              <a:rPr b="1" dirty="0" lang="en-US" sz="2800">
                <a:solidFill>
                  <a:schemeClr val="accent1">
                    <a:lumMod val="50000"/>
                  </a:schemeClr>
                </a:solidFill>
                <a:cs charset="-120" pitchFamily="34" typeface="Platypi Medium"/>
              </a:rPr>
              <a:t>OTHER OPPORTUNITIES</a:t>
            </a:r>
          </a:p>
        </p:txBody>
      </p:sp>
      <p:sp>
        <p:nvSpPr>
          <p:cNvPr id="10"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anchor="t" bIns="0" lIns="0" rIns="0" rtlCol="0" tIns="0" wrap="square"/>
          <a:lstStyle/>
          <a:p>
            <a:pPr algn="l" indent="0" marL="0">
              <a:lnSpc>
                <a:spcPts val="5550"/>
              </a:lnSpc>
              <a:buNone/>
            </a:pPr>
            <a:r>
              <a:rPr b="1" dirty="0" lang="en-US">
                <a:solidFill>
                  <a:srgbClr val="201B18"/>
                </a:solidFill>
                <a:ea charset="-122" pitchFamily="34" typeface="Platypi Medium"/>
                <a:cs charset="-120" pitchFamily="34" typeface="Platypi Medium"/>
              </a:rPr>
              <a:t>4.1 </a:t>
            </a:r>
            <a:r>
              <a:rPr b="1" dirty="0" lang="vi-VN">
                <a:solidFill>
                  <a:srgbClr val="201B18"/>
                </a:solidFill>
                <a:cs charset="-120" pitchFamily="34" typeface="Platypi Medium"/>
              </a:rPr>
              <a:t>Effective energy management</a:t>
            </a:r>
            <a:endParaRPr b="1" dirty="0" lang="en-US">
              <a:solidFill>
                <a:srgbClr val="201B18"/>
              </a:solidFill>
              <a:cs charset="-120" pitchFamily="34" typeface="Platypi Medium"/>
            </a:endParaRPr>
          </a:p>
        </p:txBody>
      </p:sp>
      <p:sp>
        <p:nvSpPr>
          <p:cNvPr id="11" name="Rectangle 10">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endParaRPr b="0" baseline="0" cap="none" dirty="0" i="0" kern="0" kumimoji="0" lang="en-VN" noProof="0" normalizeH="0" spc="0" strike="noStrike" sz="1800" u="none">
              <a:ln>
                <a:noFill/>
              </a:ln>
              <a:solidFill>
                <a:srgbClr val="FFFFFF"/>
              </a:solidFill>
              <a:effectLst/>
              <a:uLnTx/>
              <a:uFillTx/>
              <a:ea typeface="+mn-ea"/>
              <a:cs typeface="+mn-cs"/>
              <a:sym typeface="Arial"/>
            </a:endParaRPr>
          </a:p>
        </p:txBody>
      </p:sp>
    </p:spTree>
    <p:extLst>
      <p:ext uri="{BB962C8B-B14F-4D97-AF65-F5344CB8AC3E}">
        <p14:creationId xmlns:p14="http://schemas.microsoft.com/office/powerpoint/2010/main" val="1974656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565118"/>
            <a:ext cx="12192000" cy="529395"/>
          </a:xfrm>
          <a:prstGeom prst="rect">
            <a:avLst/>
          </a:prstGeom>
          <a:noFill/>
          <a:ln/>
        </p:spPr>
        <p:txBody>
          <a:bodyPr wrap="square" lIns="0" tIns="0" rIns="0" bIns="0" rtlCol="0" anchor="t"/>
          <a:lstStyle/>
          <a:p>
            <a:pPr algn="ctr" defTabSz="761970">
              <a:lnSpc>
                <a:spcPts val="4625"/>
              </a:lnSpc>
            </a:pPr>
            <a:r>
              <a:rPr lang="en-US" sz="2167" b="1">
                <a:solidFill>
                  <a:srgbClr val="87C6CC">
                    <a:lumMod val="50000"/>
                  </a:srgbClr>
                </a:solidFill>
                <a:latin typeface="Arial"/>
                <a:ea typeface="Platypi Medium" pitchFamily="34" charset="-122"/>
                <a:cs typeface="Platypi Medium" pitchFamily="34" charset="-120"/>
              </a:rPr>
              <a:t>1. ENERGY EFFICIENCY OPPORTUNITIES IN THE BLAST FURNACE (BF) PROCESS</a:t>
            </a:r>
            <a:endParaRPr lang="en-US" sz="2167" b="1" dirty="0">
              <a:solidFill>
                <a:srgbClr val="87C6CC">
                  <a:lumMod val="50000"/>
                </a:srgbClr>
              </a:solidFill>
              <a:latin typeface="Arial"/>
            </a:endParaRPr>
          </a:p>
        </p:txBody>
      </p:sp>
      <p:sp>
        <p:nvSpPr>
          <p:cNvPr id="3" name="Text 1"/>
          <p:cNvSpPr/>
          <p:nvPr/>
        </p:nvSpPr>
        <p:spPr>
          <a:xfrm>
            <a:off x="661492" y="1473795"/>
            <a:ext cx="5203924" cy="1814513"/>
          </a:xfrm>
          <a:prstGeom prst="rect">
            <a:avLst/>
          </a:prstGeom>
          <a:noFill/>
          <a:ln/>
        </p:spPr>
        <p:txBody>
          <a:bodyPr wrap="square" lIns="0" tIns="0" rIns="0" bIns="0" rtlCol="0" anchor="t"/>
          <a:lstStyle/>
          <a:p>
            <a:pPr algn="just" defTabSz="761970">
              <a:lnSpc>
                <a:spcPts val="2375"/>
              </a:lnSpc>
            </a:pPr>
            <a:r>
              <a:rPr lang="en-US" sz="1667" dirty="0">
                <a:solidFill>
                  <a:srgbClr val="000000"/>
                </a:solidFill>
                <a:latin typeface="Arial"/>
                <a:ea typeface="Source Serif Pro" pitchFamily="34" charset="-122"/>
                <a:cs typeface="Source Serif Pro" pitchFamily="34" charset="-120"/>
              </a:rPr>
              <a:t>The Blast Furnace (BF) process is one of the traditional steel production methods. To reduce costs and greenhouse gas emissions, energy efficiency is crucial. Solutions include optimizing raw material inputs, improving blast furnace gas efficiency, enhancing the use of pulverized coal injection, and utilizing waste heat.</a:t>
            </a:r>
            <a:endParaRPr lang="en-US" sz="1667" dirty="0">
              <a:solidFill>
                <a:srgbClr val="000000"/>
              </a:solidFill>
              <a:latin typeface="Arial"/>
            </a:endParaRPr>
          </a:p>
        </p:txBody>
      </p:sp>
      <p:sp>
        <p:nvSpPr>
          <p:cNvPr id="4" name="Text 2"/>
          <p:cNvSpPr/>
          <p:nvPr/>
        </p:nvSpPr>
        <p:spPr>
          <a:xfrm>
            <a:off x="661492" y="3667590"/>
            <a:ext cx="5203924" cy="1209675"/>
          </a:xfrm>
          <a:prstGeom prst="rect">
            <a:avLst/>
          </a:prstGeom>
          <a:noFill/>
          <a:ln/>
        </p:spPr>
        <p:txBody>
          <a:bodyPr wrap="square" lIns="0" tIns="0" rIns="0" bIns="0" rtlCol="0" anchor="t"/>
          <a:lstStyle/>
          <a:p>
            <a:pPr algn="just" defTabSz="761970">
              <a:lnSpc>
                <a:spcPts val="2375"/>
              </a:lnSpc>
            </a:pPr>
            <a:r>
              <a:rPr lang="en-US" sz="1667" dirty="0">
                <a:solidFill>
                  <a:srgbClr val="000000"/>
                </a:solidFill>
                <a:latin typeface="Arial"/>
                <a:ea typeface="Source Serif Pro" pitchFamily="34" charset="-122"/>
                <a:cs typeface="Source Serif Pro" pitchFamily="34" charset="-120"/>
              </a:rPr>
              <a:t>The use of high-quality iron ore, increased use of sintered pellets, and blending coke with pulverized coal can help </a:t>
            </a:r>
            <a:r>
              <a:rPr lang="en-US" sz="1667" b="1" dirty="0">
                <a:solidFill>
                  <a:srgbClr val="000000"/>
                </a:solidFill>
                <a:latin typeface="Arial"/>
                <a:ea typeface="Source Serif Pro" pitchFamily="34" charset="-122"/>
                <a:cs typeface="Source Serif Pro" pitchFamily="34" charset="-120"/>
              </a:rPr>
              <a:t>reduce coke consumption by 10-15%. </a:t>
            </a:r>
            <a:r>
              <a:rPr lang="en-US" sz="1667" dirty="0">
                <a:solidFill>
                  <a:srgbClr val="000000"/>
                </a:solidFill>
                <a:latin typeface="Arial"/>
                <a:ea typeface="Source Serif Pro" pitchFamily="34" charset="-122"/>
                <a:cs typeface="Source Serif Pro" pitchFamily="34" charset="-120"/>
              </a:rPr>
              <a:t>TRT technology can recover </a:t>
            </a:r>
            <a:r>
              <a:rPr lang="en-US" sz="1667" b="1" dirty="0">
                <a:solidFill>
                  <a:srgbClr val="000000"/>
                </a:solidFill>
                <a:latin typeface="Arial"/>
                <a:ea typeface="Source Serif Pro" pitchFamily="34" charset="-122"/>
                <a:cs typeface="Source Serif Pro" pitchFamily="34" charset="-120"/>
              </a:rPr>
              <a:t>20-40 kWh per ton of pig iron</a:t>
            </a:r>
            <a:r>
              <a:rPr lang="en-US" sz="1667" dirty="0">
                <a:solidFill>
                  <a:srgbClr val="000000"/>
                </a:solidFill>
                <a:latin typeface="Arial"/>
                <a:ea typeface="Source Serif Pro" pitchFamily="34" charset="-122"/>
                <a:cs typeface="Source Serif Pro" pitchFamily="34" charset="-120"/>
              </a:rPr>
              <a:t>.</a:t>
            </a:r>
          </a:p>
          <a:p>
            <a:pPr algn="just" defTabSz="761970">
              <a:lnSpc>
                <a:spcPts val="2375"/>
              </a:lnSpc>
            </a:pPr>
            <a:r>
              <a:rPr lang="en-US" dirty="0"/>
              <a:t>TRT: Top-pressure Recovery Turbine – a system of turbine system that recovers the top pressure of the blast furnace after the iron smelting process</a:t>
            </a:r>
            <a:endParaRPr lang="en-US" sz="1667" dirty="0">
              <a:solidFill>
                <a:srgbClr val="000000"/>
              </a:solidFill>
              <a:latin typeface="Arial"/>
            </a:endParaRPr>
          </a:p>
        </p:txBody>
      </p:sp>
      <p:pic>
        <p:nvPicPr>
          <p:cNvPr id="5" name="Image 0" descr="preencoded.png"/>
          <p:cNvPicPr>
            <a:picLocks noChangeAspect="1"/>
          </p:cNvPicPr>
          <p:nvPr/>
        </p:nvPicPr>
        <p:blipFill>
          <a:blip r:embed="rId3"/>
          <a:stretch>
            <a:fillRect/>
          </a:stretch>
        </p:blipFill>
        <p:spPr>
          <a:xfrm>
            <a:off x="6332935" y="1516361"/>
            <a:ext cx="5203924" cy="3560564"/>
          </a:xfrm>
          <a:prstGeom prst="rect">
            <a:avLst/>
          </a:prstGeom>
        </p:spPr>
      </p:pic>
    </p:spTree>
    <p:extLst>
      <p:ext uri="{BB962C8B-B14F-4D97-AF65-F5344CB8AC3E}">
        <p14:creationId xmlns:p14="http://schemas.microsoft.com/office/powerpoint/2010/main" val="10585127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9F333-76C3-D2F4-BD0B-9DECDC7B88B1}"/>
            </a:ext>
          </a:extLst>
        </p:cNvPr>
        <p:cNvGrpSpPr/>
        <p:nvPr/>
      </p:nvGrpSpPr>
      <p:grpSpPr>
        <a:xfrm>
          <a:off x="0" y="0"/>
          <a:ext cx="0" cy="0"/>
          <a:chOff x="0" y="0"/>
          <a:chExt cx="0" cy="0"/>
        </a:xfrm>
      </p:grpSpPr>
      <p:sp>
        <p:nvSpPr>
          <p:cNvPr id="2" name="Content Placeholder 4">
            <a:extLst>
              <a:ext uri="{FF2B5EF4-FFF2-40B4-BE49-F238E27FC236}">
                <a16:creationId xmlns:a16="http://schemas.microsoft.com/office/drawing/2014/main" id="{B78FC229-FFA9-C813-1F0B-72631E78AB3A}"/>
              </a:ext>
            </a:extLst>
          </p:cNvPr>
          <p:cNvSpPr txBox="1">
            <a:spLocks/>
          </p:cNvSpPr>
          <p:nvPr/>
        </p:nvSpPr>
        <p:spPr>
          <a:xfrm>
            <a:off x="608962" y="1904279"/>
            <a:ext cx="5744498" cy="495372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37160" indent="0" algn="just">
              <a:lnSpc>
                <a:spcPct val="130000"/>
              </a:lnSpc>
              <a:buNone/>
            </a:pPr>
            <a:r>
              <a:rPr lang="en-US" sz="1600" b="1" dirty="0">
                <a:solidFill>
                  <a:schemeClr val="tx1"/>
                </a:solidFill>
              </a:rPr>
              <a:t>Dedicated feature – Management process according to ISO 50001 standard</a:t>
            </a:r>
            <a:endParaRPr lang="vi-VN" sz="1600" b="1" dirty="0">
              <a:solidFill>
                <a:schemeClr val="tx1"/>
              </a:solidFill>
            </a:endParaRPr>
          </a:p>
          <a:p>
            <a:pPr marL="137160" indent="0" algn="just">
              <a:lnSpc>
                <a:spcPct val="130000"/>
              </a:lnSpc>
              <a:buNone/>
            </a:pPr>
            <a:r>
              <a:rPr lang="en-US" sz="1600" dirty="0">
                <a:solidFill>
                  <a:schemeClr val="tx1"/>
                </a:solidFill>
              </a:rPr>
              <a:t>The energy management standard is developed based on the guidelines of the Ministry of Industry and Trade.</a:t>
            </a:r>
            <a:endParaRPr lang="en-AU" sz="1600" dirty="0">
              <a:solidFill>
                <a:schemeClr val="tx1"/>
              </a:solidFill>
            </a:endParaRPr>
          </a:p>
          <a:p>
            <a:pPr algn="just">
              <a:lnSpc>
                <a:spcPct val="130000"/>
              </a:lnSpc>
              <a:spcBef>
                <a:spcPts val="720"/>
              </a:spcBef>
            </a:pPr>
            <a:r>
              <a:rPr lang="en-US" sz="1600" i="1" dirty="0">
                <a:solidFill>
                  <a:schemeClr val="tx1"/>
                </a:solidFill>
              </a:rPr>
              <a:t>Data is collected and analyzed in close accordance with the provided guidelines</a:t>
            </a:r>
          </a:p>
          <a:p>
            <a:pPr algn="just">
              <a:lnSpc>
                <a:spcPct val="130000"/>
              </a:lnSpc>
              <a:spcBef>
                <a:spcPts val="720"/>
              </a:spcBef>
            </a:pPr>
            <a:r>
              <a:rPr lang="en-US" sz="1600" dirty="0">
                <a:solidFill>
                  <a:schemeClr val="tx1"/>
                </a:solidFill>
              </a:rPr>
              <a:t>Information is analyzed and displayed in a clear, simple, and visual chart format. This helps customers analyze and assess the effectiveness of energy use and the results of implemented management and upgrade solutions</a:t>
            </a:r>
            <a:endParaRPr lang="vi-VN" sz="1600" dirty="0">
              <a:solidFill>
                <a:schemeClr val="tx1"/>
              </a:solidFill>
            </a:endParaRPr>
          </a:p>
        </p:txBody>
      </p:sp>
      <p:pic>
        <p:nvPicPr>
          <p:cNvPr id="11" name="Picture 10">
            <a:extLst>
              <a:ext uri="{FF2B5EF4-FFF2-40B4-BE49-F238E27FC236}">
                <a16:creationId xmlns:a16="http://schemas.microsoft.com/office/drawing/2014/main" id="{939B3DBF-F888-7744-E0F1-C8756A3B5A4C}"/>
              </a:ext>
            </a:extLst>
          </p:cNvPr>
          <p:cNvPicPr>
            <a:picLocks noChangeAspect="1"/>
          </p:cNvPicPr>
          <p:nvPr/>
        </p:nvPicPr>
        <p:blipFill>
          <a:blip r:embed="rId3"/>
          <a:stretch>
            <a:fillRect/>
          </a:stretch>
        </p:blipFill>
        <p:spPr>
          <a:xfrm>
            <a:off x="6353461" y="1569493"/>
            <a:ext cx="5232828" cy="4880507"/>
          </a:xfrm>
          <a:prstGeom prst="rect">
            <a:avLst/>
          </a:prstGeom>
          <a:ln>
            <a:noFill/>
          </a:ln>
          <a:effectLst>
            <a:softEdge rad="112500"/>
          </a:effectLst>
        </p:spPr>
      </p:pic>
      <p:sp>
        <p:nvSpPr>
          <p:cNvPr id="8"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9" name="Text 0">
            <a:extLst>
              <a:ext uri="{FF2B5EF4-FFF2-40B4-BE49-F238E27FC236}">
                <a16:creationId xmlns:a16="http://schemas.microsoft.com/office/drawing/2014/main" id="{D89D7D28-3352-4A28-4341-A0EA00BF2A3D}"/>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sp>
        <p:nvSpPr>
          <p:cNvPr id="10" name="Rectangle 9">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VN" sz="1800" b="0" i="0" u="none" strike="noStrike" kern="0" cap="none" spc="0" normalizeH="0" baseline="0" noProof="0" dirty="0">
              <a:ln>
                <a:noFill/>
              </a:ln>
              <a:solidFill>
                <a:srgbClr val="FFFFFF"/>
              </a:solidFill>
              <a:effectLst/>
              <a:uLnTx/>
              <a:uFillTx/>
              <a:ea typeface="+mn-ea"/>
              <a:cs typeface="+mn-cs"/>
              <a:sym typeface="Arial"/>
            </a:endParaRPr>
          </a:p>
        </p:txBody>
      </p:sp>
    </p:spTree>
    <p:extLst>
      <p:ext uri="{BB962C8B-B14F-4D97-AF65-F5344CB8AC3E}">
        <p14:creationId xmlns:p14="http://schemas.microsoft.com/office/powerpoint/2010/main" val="32530121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a:extLst>
              <a:ext uri="{FF2B5EF4-FFF2-40B4-BE49-F238E27FC236}">
                <a16:creationId xmlns:a16="http://schemas.microsoft.com/office/drawing/2014/main" id="{DC8FB100-8425-0830-037B-055CD6462597}"/>
              </a:ext>
            </a:extLst>
          </p:cNvPr>
          <p:cNvSpPr/>
          <p:nvPr/>
        </p:nvSpPr>
        <p:spPr>
          <a:xfrm>
            <a:off x="1" y="477902"/>
            <a:ext cx="12191999" cy="705025"/>
          </a:xfrm>
          <a:prstGeom prst="rect">
            <a:avLst/>
          </a:prstGeom>
          <a:noFill/>
          <a:ln/>
        </p:spPr>
        <p:txBody>
          <a:bodyPr wrap="square" lIns="0" tIns="0" rIns="0" bIns="0" rtlCol="0" anchor="t"/>
          <a:lstStyle/>
          <a:p>
            <a:pPr marL="0" indent="0" algn="ctr">
              <a:lnSpc>
                <a:spcPts val="5550"/>
              </a:lnSpc>
              <a:buNone/>
            </a:pPr>
            <a:r>
              <a:rPr lang="en-US" sz="2800" b="1" dirty="0">
                <a:solidFill>
                  <a:schemeClr val="accent1">
                    <a:lumMod val="50000"/>
                  </a:schemeClr>
                </a:solidFill>
                <a:ea typeface="Platypi Medium" pitchFamily="34" charset="-122"/>
                <a:cs typeface="Platypi Medium" pitchFamily="34" charset="-120"/>
              </a:rPr>
              <a:t>4. </a:t>
            </a:r>
            <a:r>
              <a:rPr lang="en-US" sz="2800" b="1" dirty="0">
                <a:solidFill>
                  <a:schemeClr val="accent1">
                    <a:lumMod val="50000"/>
                  </a:schemeClr>
                </a:solidFill>
                <a:cs typeface="Platypi Medium" pitchFamily="34" charset="-120"/>
              </a:rPr>
              <a:t>OTHER OPPORTUNITIES</a:t>
            </a:r>
          </a:p>
        </p:txBody>
      </p:sp>
      <p:sp>
        <p:nvSpPr>
          <p:cNvPr id="4" name="Text 0">
            <a:extLst>
              <a:ext uri="{FF2B5EF4-FFF2-40B4-BE49-F238E27FC236}">
                <a16:creationId xmlns:a16="http://schemas.microsoft.com/office/drawing/2014/main" id="{36BE2678-7575-1F0E-4537-72D97528FC77}"/>
              </a:ext>
            </a:extLst>
          </p:cNvPr>
          <p:cNvSpPr/>
          <p:nvPr/>
        </p:nvSpPr>
        <p:spPr>
          <a:xfrm>
            <a:off x="562194" y="1125896"/>
            <a:ext cx="10981898" cy="633667"/>
          </a:xfrm>
          <a:prstGeom prst="rect">
            <a:avLst/>
          </a:prstGeom>
          <a:noFill/>
          <a:ln/>
        </p:spPr>
        <p:txBody>
          <a:bodyPr wrap="square" lIns="0" tIns="0" rIns="0" bIns="0" rtlCol="0" anchor="t"/>
          <a:lstStyle/>
          <a:p>
            <a:pPr marL="0" indent="0" algn="l">
              <a:lnSpc>
                <a:spcPts val="5550"/>
              </a:lnSpc>
              <a:buNone/>
            </a:pPr>
            <a:r>
              <a:rPr lang="en-US" b="1" dirty="0">
                <a:solidFill>
                  <a:srgbClr val="201B18"/>
                </a:solidFill>
                <a:ea typeface="Platypi Medium" pitchFamily="34" charset="-122"/>
                <a:cs typeface="Platypi Medium" pitchFamily="34" charset="-120"/>
              </a:rPr>
              <a:t>4.1 </a:t>
            </a:r>
            <a:r>
              <a:rPr lang="vi-VN" b="1" dirty="0">
                <a:solidFill>
                  <a:srgbClr val="201B18"/>
                </a:solidFill>
                <a:cs typeface="Platypi Medium" pitchFamily="34" charset="-120"/>
              </a:rPr>
              <a:t>Effective energy management</a:t>
            </a:r>
            <a:endParaRPr lang="en-US" b="1" dirty="0">
              <a:solidFill>
                <a:srgbClr val="201B18"/>
              </a:solidFill>
              <a:cs typeface="Platypi Medium" pitchFamily="34" charset="-120"/>
            </a:endParaRPr>
          </a:p>
        </p:txBody>
      </p:sp>
      <p:graphicFrame>
        <p:nvGraphicFramePr>
          <p:cNvPr id="5" name="Table 4">
            <a:extLst>
              <a:ext uri="{FF2B5EF4-FFF2-40B4-BE49-F238E27FC236}">
                <a16:creationId xmlns:a16="http://schemas.microsoft.com/office/drawing/2014/main" id="{1B5BC2DA-CB30-7D6E-1E9B-BDB4EF9CEBE5}"/>
              </a:ext>
            </a:extLst>
          </p:cNvPr>
          <p:cNvGraphicFramePr>
            <a:graphicFrameLocks noGrp="1"/>
          </p:cNvGraphicFramePr>
          <p:nvPr>
            <p:extLst>
              <p:ext uri="{D42A27DB-BD31-4B8C-83A1-F6EECF244321}">
                <p14:modId xmlns:p14="http://schemas.microsoft.com/office/powerpoint/2010/main" val="3361969427"/>
              </p:ext>
            </p:extLst>
          </p:nvPr>
        </p:nvGraphicFramePr>
        <p:xfrm>
          <a:off x="609600" y="2459386"/>
          <a:ext cx="10972800" cy="2926652"/>
        </p:xfrm>
        <a:graphic>
          <a:graphicData uri="http://schemas.openxmlformats.org/drawingml/2006/table">
            <a:tbl>
              <a:tblPr/>
              <a:tblGrid>
                <a:gridCol w="3657600">
                  <a:extLst>
                    <a:ext uri="{9D8B030D-6E8A-4147-A177-3AD203B41FA5}">
                      <a16:colId xmlns:a16="http://schemas.microsoft.com/office/drawing/2014/main" val="448498051"/>
                    </a:ext>
                  </a:extLst>
                </a:gridCol>
                <a:gridCol w="3657600">
                  <a:extLst>
                    <a:ext uri="{9D8B030D-6E8A-4147-A177-3AD203B41FA5}">
                      <a16:colId xmlns:a16="http://schemas.microsoft.com/office/drawing/2014/main" val="811510471"/>
                    </a:ext>
                  </a:extLst>
                </a:gridCol>
                <a:gridCol w="3657600">
                  <a:extLst>
                    <a:ext uri="{9D8B030D-6E8A-4147-A177-3AD203B41FA5}">
                      <a16:colId xmlns:a16="http://schemas.microsoft.com/office/drawing/2014/main" val="3266184564"/>
                    </a:ext>
                  </a:extLst>
                </a:gridCol>
              </a:tblGrid>
              <a:tr h="0">
                <a:tc>
                  <a:txBody>
                    <a:bodyPr/>
                    <a:lstStyle/>
                    <a:p>
                      <a:pPr>
                        <a:buNone/>
                      </a:pPr>
                      <a:r>
                        <a:rPr lang="en-US" b="1" dirty="0"/>
                        <a:t>Feature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Practical Application in Production process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Key Benefits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1248265"/>
                  </a:ext>
                </a:extLst>
              </a:tr>
              <a:tr h="0">
                <a:tc>
                  <a:txBody>
                    <a:bodyPr/>
                    <a:lstStyle/>
                    <a:p>
                      <a:pPr>
                        <a:buNone/>
                      </a:pPr>
                      <a:r>
                        <a:rPr lang="en-US" b="1"/>
                        <a:t>Data analysis &amp; reporting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Real-time dashboards for energy use patterns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3%+ annual savings, clear usage insights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950017"/>
                  </a:ext>
                </a:extLst>
              </a:tr>
              <a:tr h="0">
                <a:tc>
                  <a:txBody>
                    <a:bodyPr/>
                    <a:lstStyle/>
                    <a:p>
                      <a:pPr>
                        <a:buNone/>
                      </a:pPr>
                      <a:r>
                        <a:rPr lang="en-US" b="1"/>
                        <a:t>Incident detection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Alerts for voltage, overloads, short circuits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Less downtime, proactive response, cost avoidance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3016585"/>
                  </a:ext>
                </a:extLst>
              </a:tr>
              <a:tr h="0">
                <a:tc>
                  <a:txBody>
                    <a:bodyPr/>
                    <a:lstStyle/>
                    <a:p>
                      <a:pPr>
                        <a:buNone/>
                      </a:pPr>
                      <a:r>
                        <a:rPr lang="en-US" b="1" dirty="0"/>
                        <a:t>ISO 50001 conformity</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Energy policies, targets, metrics, dashboards, reviews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~5% energy cost reduction, savings compounding, improved maintenance &amp; branding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638882"/>
                  </a:ext>
                </a:extLst>
              </a:tr>
            </a:tbl>
          </a:graphicData>
        </a:graphic>
      </p:graphicFrame>
      <p:sp>
        <p:nvSpPr>
          <p:cNvPr id="7" name="TextBox 6">
            <a:extLst>
              <a:ext uri="{FF2B5EF4-FFF2-40B4-BE49-F238E27FC236}">
                <a16:creationId xmlns:a16="http://schemas.microsoft.com/office/drawing/2014/main" id="{D4F6EA2B-59D0-3037-983A-4E581B8341B7}"/>
              </a:ext>
            </a:extLst>
          </p:cNvPr>
          <p:cNvSpPr txBox="1"/>
          <p:nvPr/>
        </p:nvSpPr>
        <p:spPr>
          <a:xfrm>
            <a:off x="562194" y="1759563"/>
            <a:ext cx="6099858" cy="369332"/>
          </a:xfrm>
          <a:prstGeom prst="rect">
            <a:avLst/>
          </a:prstGeom>
          <a:noFill/>
        </p:spPr>
        <p:txBody>
          <a:bodyPr wrap="square">
            <a:spAutoFit/>
          </a:bodyPr>
          <a:lstStyle/>
          <a:p>
            <a:pPr>
              <a:buNone/>
            </a:pPr>
            <a:r>
              <a:rPr lang="en-US" b="1" dirty="0"/>
              <a:t>Summary Table – Application vs Benefit</a:t>
            </a:r>
          </a:p>
        </p:txBody>
      </p:sp>
    </p:spTree>
    <p:extLst>
      <p:ext uri="{BB962C8B-B14F-4D97-AF65-F5344CB8AC3E}">
        <p14:creationId xmlns:p14="http://schemas.microsoft.com/office/powerpoint/2010/main" val="1662242094"/>
      </p:ext>
    </p:extLst>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03862C26-E306-FF5B-2213-0C7979824BB9}"/>
            </a:ext>
          </a:extLst>
        </p:cNvPr>
        <p:cNvGrpSpPr/>
        <p:nvPr/>
      </p:nvGrpSpPr>
      <p:grpSpPr>
        <a:xfrm>
          <a:off x="0" y="0"/>
          <a:ext cx="0" cy="0"/>
          <a:chOff x="0" y="0"/>
          <a:chExt cx="0" cy="0"/>
        </a:xfrm>
      </p:grpSpPr>
      <p:sp>
        <p:nvSpPr>
          <p:cNvPr id="7" name="Text 0">
            <a:extLst>
              <a:ext uri="{FF2B5EF4-FFF2-40B4-BE49-F238E27FC236}">
                <a16:creationId xmlns:a16="http://schemas.microsoft.com/office/drawing/2014/main" id="{DA8E4EFB-F439-7CB8-729E-D0801787FC6A}"/>
              </a:ext>
            </a:extLst>
          </p:cNvPr>
          <p:cNvSpPr/>
          <p:nvPr/>
        </p:nvSpPr>
        <p:spPr>
          <a:xfrm>
            <a:off x="608962" y="1156001"/>
            <a:ext cx="11229691" cy="1946909"/>
          </a:xfrm>
          <a:prstGeom prst="rect">
            <a:avLst/>
          </a:prstGeom>
          <a:noFill/>
          <a:ln/>
        </p:spPr>
        <p:txBody>
          <a:bodyPr anchor="t" bIns="0" lIns="0" rIns="0" rtlCol="0" tIns="0" wrap="square"/>
          <a:lstStyle/>
          <a:p>
            <a:pPr lvl="0">
              <a:lnSpc>
                <a:spcPts val="4583"/>
              </a:lnSpc>
              <a:buClr>
                <a:srgbClr val="000000"/>
              </a:buClr>
              <a:defRPr/>
            </a:pPr>
            <a:r>
              <a:rPr b="1" dirty="0" kern="0" lang="en-US" sz="1600">
                <a:ea charset="-122" pitchFamily="34" typeface="Platypi Medium"/>
                <a:cs charset="-120" pitchFamily="34" typeface="Platypi Medium"/>
                <a:sym typeface="Arial"/>
              </a:rPr>
              <a:t>4.2 Fuel conversion</a:t>
            </a:r>
          </a:p>
        </p:txBody>
      </p:sp>
      <p:sp>
        <p:nvSpPr>
          <p:cNvPr id="3" name="TextBox 2">
            <a:extLst>
              <a:ext uri="{FF2B5EF4-FFF2-40B4-BE49-F238E27FC236}">
                <a16:creationId xmlns:a16="http://schemas.microsoft.com/office/drawing/2014/main" id="{30FC45D5-4FAF-A910-62B0-57A167D9950E}"/>
              </a:ext>
            </a:extLst>
          </p:cNvPr>
          <p:cNvSpPr txBox="1"/>
          <p:nvPr/>
        </p:nvSpPr>
        <p:spPr>
          <a:xfrm>
            <a:off x="684472" y="1769792"/>
            <a:ext cx="5961695" cy="1169551"/>
          </a:xfrm>
          <a:prstGeom prst="rect">
            <a:avLst/>
          </a:prstGeom>
          <a:noFill/>
        </p:spPr>
        <p:txBody>
          <a:bodyPr wrap="square">
            <a:spAutoFit/>
          </a:bodyPr>
          <a:lstStyle/>
          <a:p>
            <a:pPr algn="just"/>
            <a:r>
              <a:rPr dirty="0" lang="en-US" sz="1400"/>
              <a:t>Some factories have started replacing fuel oil (FO) with natural gas (NG), which helps reduce fuel costs (approximately 113,000 VND per ton of billets) and lowers emissions. In the future, the use of green hydrogen instead of coal in steelmaking could be a promising direction, although it is currently limited by costs and infrastructure.</a:t>
            </a:r>
            <a:endParaRPr dirty="0" lang="vi-VN" sz="1400"/>
          </a:p>
        </p:txBody>
      </p:sp>
      <p:sp>
        <p:nvSpPr>
          <p:cNvPr id="4" name="TextBox 3">
            <a:extLst>
              <a:ext uri="{FF2B5EF4-FFF2-40B4-BE49-F238E27FC236}">
                <a16:creationId xmlns:a16="http://schemas.microsoft.com/office/drawing/2014/main" id="{D5EDFC03-BFC6-93A4-460A-C4F17D09EBCA}"/>
              </a:ext>
            </a:extLst>
          </p:cNvPr>
          <p:cNvSpPr txBox="1"/>
          <p:nvPr/>
        </p:nvSpPr>
        <p:spPr>
          <a:xfrm>
            <a:off x="684471" y="3309612"/>
            <a:ext cx="5961695" cy="1169551"/>
          </a:xfrm>
          <a:prstGeom prst="rect">
            <a:avLst/>
          </a:prstGeom>
          <a:noFill/>
        </p:spPr>
        <p:txBody>
          <a:bodyPr wrap="square">
            <a:spAutoFit/>
          </a:bodyPr>
          <a:lstStyle/>
          <a:p>
            <a:pPr algn="just"/>
            <a:r>
              <a:rPr dirty="0" lang="en-US" sz="1400"/>
              <a:t>Steel companies can integrate the use of solar or wind energy to reduce dependence on the national power grid, which is primarily based on fossil fuels. This not only saves long-term costs but also aligns with the trend of green steel production, meeting international requirements such as the EU's Carbon Border Adjustment Mechanism (CBAM).</a:t>
            </a:r>
            <a:endParaRPr dirty="0" lang="vi-VN" sz="1400"/>
          </a:p>
        </p:txBody>
      </p:sp>
      <p:sp>
        <p:nvSpPr>
          <p:cNvPr id="9" name="Text 0">
            <a:extLst>
              <a:ext uri="{FF2B5EF4-FFF2-40B4-BE49-F238E27FC236}">
                <a16:creationId xmlns:a16="http://schemas.microsoft.com/office/drawing/2014/main" id="{8F8810F1-D60F-2691-F72C-F402FB7C2172}"/>
              </a:ext>
            </a:extLst>
          </p:cNvPr>
          <p:cNvSpPr/>
          <p:nvPr/>
        </p:nvSpPr>
        <p:spPr>
          <a:xfrm>
            <a:off x="608962" y="2761324"/>
            <a:ext cx="5204010" cy="581713"/>
          </a:xfrm>
          <a:prstGeom prst="rect">
            <a:avLst/>
          </a:prstGeom>
          <a:noFill/>
          <a:ln/>
        </p:spPr>
        <p:txBody>
          <a:bodyPr anchor="t" bIns="0" lIns="0" rIns="0" rtlCol="0" tIns="0" wrap="square"/>
          <a:lstStyle/>
          <a:p>
            <a:pPr lvl="0">
              <a:lnSpc>
                <a:spcPts val="4583"/>
              </a:lnSpc>
              <a:buClr>
                <a:srgbClr val="000000"/>
              </a:buClr>
              <a:defRPr/>
            </a:pPr>
            <a:r>
              <a:rPr b="1" dirty="0" kern="0" lang="en-US" sz="1600">
                <a:cs charset="-120" pitchFamily="34" typeface="Platypi Medium"/>
                <a:sym typeface="Arial"/>
              </a:rPr>
              <a:t>4</a:t>
            </a:r>
            <a:r>
              <a:rPr b="1" baseline="0" cap="none" dirty="0" i="0" kern="0" kumimoji="0" lang="en-US" noProof="0" normalizeH="0" spc="0" strike="noStrike" sz="1600" u="none">
                <a:ln>
                  <a:noFill/>
                </a:ln>
                <a:effectLst/>
                <a:uLnTx/>
                <a:uFillTx/>
                <a:cs charset="-120" pitchFamily="34" typeface="Platypi Medium"/>
                <a:sym typeface="Arial"/>
              </a:rPr>
              <a:t>.3 </a:t>
            </a:r>
            <a:r>
              <a:rPr b="1" dirty="0" kern="0" lang="en-US" noProof="0" sz="1600">
                <a:cs charset="-120" pitchFamily="34" typeface="Platypi Medium"/>
                <a:sym typeface="Arial"/>
              </a:rPr>
              <a:t>I</a:t>
            </a:r>
            <a:r>
              <a:rPr b="1" dirty="0" kern="0" lang="vi-VN" sz="1600">
                <a:cs charset="-120" pitchFamily="34" typeface="Platypi Medium"/>
                <a:sym typeface="Arial"/>
              </a:rPr>
              <a:t>nvestment in renewable energy</a:t>
            </a:r>
          </a:p>
          <a:p>
            <a:pPr algn="l" defTabSz="914400" eaLnBrk="1" fontAlgn="auto" hangingPunct="1" indent="0" latinLnBrk="0" lvl="0" marL="0" marR="0" rtl="0">
              <a:lnSpc>
                <a:spcPts val="4583"/>
              </a:lnSpc>
              <a:spcBef>
                <a:spcPts val="0"/>
              </a:spcBef>
              <a:spcAft>
                <a:spcPts val="0"/>
              </a:spcAft>
              <a:buClr>
                <a:srgbClr val="000000"/>
              </a:buClr>
              <a:buSzTx/>
              <a:buFont typeface="Arial"/>
              <a:buNone/>
              <a:tabLst/>
              <a:defRPr/>
            </a:pPr>
            <a:endParaRPr b="0" baseline="0" cap="none" dirty="0" i="0" kern="0" kumimoji="0" lang="en-US" noProof="0" normalizeH="0" spc="0" strike="noStrike" sz="1600" u="none">
              <a:ln>
                <a:noFill/>
              </a:ln>
              <a:effectLst/>
              <a:uLnTx/>
              <a:uFillTx/>
              <a:cs typeface="Arial"/>
              <a:sym typeface="Arial"/>
            </a:endParaRPr>
          </a:p>
        </p:txBody>
      </p:sp>
      <p:pic>
        <p:nvPicPr>
          <p:cNvPr descr="A collage of different images of different types of wind turbines&#10;&#10;AI-generated content may be incorrect." id="12" name="Picture 11">
            <a:extLst>
              <a:ext uri="{FF2B5EF4-FFF2-40B4-BE49-F238E27FC236}">
                <a16:creationId xmlns:a16="http://schemas.microsoft.com/office/drawing/2014/main" id="{302323DC-79CC-6EFB-C631-2B28AD2EF970}"/>
              </a:ext>
            </a:extLst>
          </p:cNvPr>
          <p:cNvPicPr>
            <a:picLocks noChangeAspect="1"/>
          </p:cNvPicPr>
          <p:nvPr/>
        </p:nvPicPr>
        <p:blipFill>
          <a:blip r:embed="rId3"/>
          <a:stretch>
            <a:fillRect/>
          </a:stretch>
        </p:blipFill>
        <p:spPr>
          <a:xfrm>
            <a:off x="8021378" y="4046233"/>
            <a:ext cx="3486151" cy="1952245"/>
          </a:xfrm>
          <a:prstGeom prst="rect">
            <a:avLst/>
          </a:prstGeom>
        </p:spPr>
      </p:pic>
      <p:pic>
        <p:nvPicPr>
          <p:cNvPr id="14" name="Picture 13">
            <a:extLst>
              <a:ext uri="{FF2B5EF4-FFF2-40B4-BE49-F238E27FC236}">
                <a16:creationId xmlns:a16="http://schemas.microsoft.com/office/drawing/2014/main" id="{FD1481DF-9DA9-952F-1DA9-027E929B5EA9}"/>
              </a:ext>
            </a:extLst>
          </p:cNvPr>
          <p:cNvPicPr>
            <a:picLocks noChangeAspect="1"/>
          </p:cNvPicPr>
          <p:nvPr/>
        </p:nvPicPr>
        <p:blipFill>
          <a:blip r:embed="rId4"/>
          <a:srcRect r="61"/>
          <a:stretch/>
        </p:blipFill>
        <p:spPr>
          <a:xfrm>
            <a:off x="6999514" y="1296914"/>
            <a:ext cx="4239044" cy="2414529"/>
          </a:xfrm>
          <a:prstGeom prst="rect">
            <a:avLst/>
          </a:prstGeom>
        </p:spPr>
      </p:pic>
      <p:sp>
        <p:nvSpPr>
          <p:cNvPr id="10" name="Text 0">
            <a:extLst>
              <a:ext uri="{FF2B5EF4-FFF2-40B4-BE49-F238E27FC236}">
                <a16:creationId xmlns:a16="http://schemas.microsoft.com/office/drawing/2014/main" id="{BF0801A9-17B2-AA98-1ECB-4FAE436E9F15}"/>
              </a:ext>
            </a:extLst>
          </p:cNvPr>
          <p:cNvSpPr/>
          <p:nvPr/>
        </p:nvSpPr>
        <p:spPr>
          <a:xfrm>
            <a:off x="1" y="477902"/>
            <a:ext cx="12191999" cy="705025"/>
          </a:xfrm>
          <a:prstGeom prst="rect">
            <a:avLst/>
          </a:prstGeom>
          <a:noFill/>
          <a:ln/>
        </p:spPr>
        <p:txBody>
          <a:bodyPr anchor="t" bIns="0" lIns="0" rIns="0" rtlCol="0" tIns="0" wrap="square"/>
          <a:lstStyle/>
          <a:p>
            <a:pPr algn="ctr" indent="0" marL="0">
              <a:lnSpc>
                <a:spcPts val="5550"/>
              </a:lnSpc>
              <a:buNone/>
            </a:pPr>
            <a:r>
              <a:rPr b="1" dirty="0" lang="en-US" sz="2800">
                <a:solidFill>
                  <a:schemeClr val="accent1">
                    <a:lumMod val="50000"/>
                  </a:schemeClr>
                </a:solidFill>
                <a:ea charset="-122" pitchFamily="34" typeface="Platypi Medium"/>
                <a:cs charset="-120" pitchFamily="34" typeface="Platypi Medium"/>
              </a:rPr>
              <a:t>4. </a:t>
            </a:r>
            <a:r>
              <a:rPr b="1" dirty="0" lang="en-US" sz="2800">
                <a:solidFill>
                  <a:schemeClr val="accent1">
                    <a:lumMod val="50000"/>
                  </a:schemeClr>
                </a:solidFill>
                <a:cs charset="-120" pitchFamily="34" typeface="Platypi Medium"/>
              </a:rPr>
              <a:t>OTHER OPPORTUNITIES</a:t>
            </a:r>
          </a:p>
        </p:txBody>
      </p:sp>
      <p:sp>
        <p:nvSpPr>
          <p:cNvPr id="2" name="TextBox 1">
            <a:extLst>
              <a:ext uri="{FF2B5EF4-FFF2-40B4-BE49-F238E27FC236}">
                <a16:creationId xmlns:a16="http://schemas.microsoft.com/office/drawing/2014/main" id="{91916FBD-C30C-65F7-2F5F-6DE589801F62}"/>
              </a:ext>
            </a:extLst>
          </p:cNvPr>
          <p:cNvSpPr txBox="1"/>
          <p:nvPr/>
        </p:nvSpPr>
        <p:spPr>
          <a:xfrm>
            <a:off x="467871" y="4681307"/>
            <a:ext cx="7405504" cy="1600438"/>
          </a:xfrm>
          <a:prstGeom prst="rect">
            <a:avLst/>
          </a:prstGeom>
          <a:noFill/>
        </p:spPr>
        <p:txBody>
          <a:bodyPr wrap="square">
            <a:spAutoFit/>
          </a:bodyPr>
          <a:lstStyle/>
          <a:p>
            <a:pPr>
              <a:buNone/>
            </a:pPr>
            <a:r>
              <a:rPr b="1" dirty="0" lang="en-US" sz="1400"/>
              <a:t>Example: PEB Steel &amp; Vu Phong Energy Group</a:t>
            </a:r>
          </a:p>
          <a:p>
            <a:pPr indent="-285750" marL="285750">
              <a:buFont charset="0" panose="020B0604020202020204" pitchFamily="34" typeface="Arial"/>
              <a:buChar char="•"/>
            </a:pPr>
            <a:r>
              <a:rPr b="1" dirty="0" lang="en-US" sz="1400"/>
              <a:t>Partnership</a:t>
            </a:r>
            <a:r>
              <a:rPr dirty="0" lang="en-US" sz="1400"/>
              <a:t>: </a:t>
            </a:r>
            <a:r>
              <a:rPr b="1" dirty="0" lang="en-US" sz="1400"/>
              <a:t>Vu Phong Energy Group</a:t>
            </a:r>
            <a:r>
              <a:rPr dirty="0" lang="en-US" sz="1400"/>
              <a:t>, an EPC and solar developer, installed rooftop solar systems for industrial clients in Vietnam—including a </a:t>
            </a:r>
            <a:r>
              <a:rPr b="1" dirty="0" lang="en-US" sz="1400"/>
              <a:t>1.04 MWp system for a steel manufacturer in Bắc Giang Province</a:t>
            </a:r>
            <a:r>
              <a:rPr dirty="0" lang="en-US" sz="1400"/>
              <a:t>.</a:t>
            </a:r>
          </a:p>
          <a:p>
            <a:pPr indent="-285750" marL="285750">
              <a:buFont charset="0" panose="020B0604020202020204" pitchFamily="34" typeface="Arial"/>
              <a:buChar char="•"/>
            </a:pPr>
            <a:r>
              <a:rPr dirty="0" lang="en-US" sz="1400"/>
              <a:t>While not a primary steel producer, </a:t>
            </a:r>
            <a:r>
              <a:rPr b="1" dirty="0" lang="en-US" sz="1400"/>
              <a:t>PEB Steel Buildings</a:t>
            </a:r>
            <a:r>
              <a:rPr dirty="0" lang="en-US" sz="1400"/>
              <a:t> manufactures steel structures used by major brands like Nike, Samsung, Canon, etc. The solar project at their steel facility demonstrates how integrating solar can directly support steel industry operations.</a:t>
            </a:r>
          </a:p>
        </p:txBody>
      </p:sp>
    </p:spTree>
    <p:extLst>
      <p:ext uri="{BB962C8B-B14F-4D97-AF65-F5344CB8AC3E}">
        <p14:creationId xmlns:p14="http://schemas.microsoft.com/office/powerpoint/2010/main" val="2589508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AB299-4888-569C-DBE8-52C5A3FBAFB9}"/>
              </a:ext>
            </a:extLst>
          </p:cNvPr>
          <p:cNvSpPr>
            <a:spLocks noGrp="1"/>
          </p:cNvSpPr>
          <p:nvPr>
            <p:ph type="title"/>
          </p:nvPr>
        </p:nvSpPr>
        <p:spPr/>
        <p:txBody>
          <a:bodyPr>
            <a:normAutofit fontScale="90000"/>
          </a:bodyPr>
          <a:lstStyle/>
          <a:p>
            <a:r>
              <a:rPr lang="en-VN" dirty="0">
                <a:solidFill>
                  <a:schemeClr val="accent1">
                    <a:lumMod val="50000"/>
                  </a:schemeClr>
                </a:solidFill>
              </a:rPr>
              <a:t>Example</a:t>
            </a:r>
          </a:p>
        </p:txBody>
      </p:sp>
      <p:sp>
        <p:nvSpPr>
          <p:cNvPr id="4" name="TextBox 3">
            <a:extLst>
              <a:ext uri="{FF2B5EF4-FFF2-40B4-BE49-F238E27FC236}">
                <a16:creationId xmlns:a16="http://schemas.microsoft.com/office/drawing/2014/main" id="{B76E1E4C-CA68-A205-0D79-CAFE5397448A}"/>
              </a:ext>
            </a:extLst>
          </p:cNvPr>
          <p:cNvSpPr txBox="1"/>
          <p:nvPr/>
        </p:nvSpPr>
        <p:spPr>
          <a:xfrm>
            <a:off x="609600" y="1238787"/>
            <a:ext cx="10972800" cy="1569660"/>
          </a:xfrm>
          <a:prstGeom prst="rect">
            <a:avLst/>
          </a:prstGeom>
          <a:noFill/>
        </p:spPr>
        <p:txBody>
          <a:bodyPr wrap="square">
            <a:spAutoFit/>
          </a:bodyPr>
          <a:lstStyle/>
          <a:p>
            <a:pPr>
              <a:buNone/>
            </a:pPr>
            <a:r>
              <a:rPr lang="en-US" sz="1600" b="1" dirty="0"/>
              <a:t>Example: PEB Steel &amp; Vu Phong Energy Group</a:t>
            </a:r>
          </a:p>
          <a:p>
            <a:pPr marL="285750" indent="-285750">
              <a:buFont typeface="Arial" panose="020B0604020202020204" pitchFamily="34" charset="0"/>
              <a:buChar char="•"/>
            </a:pPr>
            <a:r>
              <a:rPr lang="en-US" sz="1600" b="1" dirty="0"/>
              <a:t>Partnership</a:t>
            </a:r>
            <a:r>
              <a:rPr lang="en-US" sz="1600" dirty="0"/>
              <a:t>: </a:t>
            </a:r>
            <a:r>
              <a:rPr lang="en-US" sz="1600" b="1" dirty="0"/>
              <a:t>Vu Phong Energy Group</a:t>
            </a:r>
            <a:r>
              <a:rPr lang="en-US" sz="1600" dirty="0"/>
              <a:t>, an EPC and solar developer, installed rooftop solar systems for industrial clients in Vietnam—including a </a:t>
            </a:r>
            <a:r>
              <a:rPr lang="en-US" sz="1600" b="1" dirty="0"/>
              <a:t>1.04 MWp system for a steel manufacturer in Bắc Giang Province</a:t>
            </a:r>
            <a:r>
              <a:rPr lang="en-US" sz="1600" dirty="0"/>
              <a:t>.</a:t>
            </a:r>
          </a:p>
          <a:p>
            <a:pPr marL="285750" indent="-285750">
              <a:buFont typeface="Arial" panose="020B0604020202020204" pitchFamily="34" charset="0"/>
              <a:buChar char="•"/>
            </a:pPr>
            <a:r>
              <a:rPr lang="en-US" sz="1600" dirty="0"/>
              <a:t>While not a primary steel producer, </a:t>
            </a:r>
            <a:r>
              <a:rPr lang="en-US" sz="1600" b="1" dirty="0"/>
              <a:t>PEB Steel Buildings</a:t>
            </a:r>
            <a:r>
              <a:rPr lang="en-US" sz="1600" dirty="0"/>
              <a:t> manufactures steel structures used by major brands like Nike, Samsung, Canon, etc. The solar project at their steel facility demonstrates how integrating solar can directly support steel industry operations.</a:t>
            </a:r>
          </a:p>
        </p:txBody>
      </p:sp>
      <p:graphicFrame>
        <p:nvGraphicFramePr>
          <p:cNvPr id="5" name="Table 4">
            <a:extLst>
              <a:ext uri="{FF2B5EF4-FFF2-40B4-BE49-F238E27FC236}">
                <a16:creationId xmlns:a16="http://schemas.microsoft.com/office/drawing/2014/main" id="{D47EE7B7-6681-E07C-9B9B-6F78D0B12783}"/>
              </a:ext>
            </a:extLst>
          </p:cNvPr>
          <p:cNvGraphicFramePr>
            <a:graphicFrameLocks noGrp="1"/>
          </p:cNvGraphicFramePr>
          <p:nvPr>
            <p:extLst>
              <p:ext uri="{D42A27DB-BD31-4B8C-83A1-F6EECF244321}">
                <p14:modId xmlns:p14="http://schemas.microsoft.com/office/powerpoint/2010/main" val="4009688830"/>
              </p:ext>
            </p:extLst>
          </p:nvPr>
        </p:nvGraphicFramePr>
        <p:xfrm>
          <a:off x="609600" y="3054669"/>
          <a:ext cx="10972800" cy="2895600"/>
        </p:xfrm>
        <a:graphic>
          <a:graphicData uri="http://schemas.openxmlformats.org/drawingml/2006/table">
            <a:tbl>
              <a:tblPr/>
              <a:tblGrid>
                <a:gridCol w="3811929">
                  <a:extLst>
                    <a:ext uri="{9D8B030D-6E8A-4147-A177-3AD203B41FA5}">
                      <a16:colId xmlns:a16="http://schemas.microsoft.com/office/drawing/2014/main" val="2869851878"/>
                    </a:ext>
                  </a:extLst>
                </a:gridCol>
                <a:gridCol w="7160871">
                  <a:extLst>
                    <a:ext uri="{9D8B030D-6E8A-4147-A177-3AD203B41FA5}">
                      <a16:colId xmlns:a16="http://schemas.microsoft.com/office/drawing/2014/main" val="2593652898"/>
                    </a:ext>
                  </a:extLst>
                </a:gridCol>
              </a:tblGrid>
              <a:tr h="0">
                <a:tc>
                  <a:txBody>
                    <a:bodyPr/>
                    <a:lstStyle/>
                    <a:p>
                      <a:pPr>
                        <a:buNone/>
                      </a:pPr>
                      <a:r>
                        <a:rPr lang="en-US" sz="1600" b="1" dirty="0"/>
                        <a:t>Benefit Area</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600" b="1"/>
                        <a:t>Description</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305476"/>
                  </a:ext>
                </a:extLst>
              </a:tr>
              <a:tr h="0">
                <a:tc>
                  <a:txBody>
                    <a:bodyPr/>
                    <a:lstStyle/>
                    <a:p>
                      <a:pPr>
                        <a:buNone/>
                      </a:pPr>
                      <a:r>
                        <a:rPr lang="en-US" sz="1600" b="1"/>
                        <a:t>Energy Cost Savings</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600"/>
                        <a:t>Rooftop solar reduces dependence on the grid—particularly fossil-fuel–based power—leading to long-term energy cost reductions.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5423839"/>
                  </a:ext>
                </a:extLst>
              </a:tr>
              <a:tr h="0">
                <a:tc>
                  <a:txBody>
                    <a:bodyPr/>
                    <a:lstStyle/>
                    <a:p>
                      <a:pPr>
                        <a:buNone/>
                      </a:pPr>
                      <a:r>
                        <a:rPr lang="en-US" sz="1600" b="1"/>
                        <a:t>Sustainability &amp; CBAM Compliance</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600"/>
                        <a:t>Using renewable energy lowers the indirect carbon footprint of steel products, helping meet EU’s Carbon Border Adjustment Mechanism (CBAM)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108606"/>
                  </a:ext>
                </a:extLst>
              </a:tr>
              <a:tr h="0">
                <a:tc>
                  <a:txBody>
                    <a:bodyPr/>
                    <a:lstStyle/>
                    <a:p>
                      <a:pPr>
                        <a:buNone/>
                      </a:pPr>
                      <a:r>
                        <a:rPr lang="en-US" sz="1600" b="1"/>
                        <a:t>Grid Resilience</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600"/>
                        <a:t>Partial off-grid solar supply helps stabilize energy access in the face of Vietnam’s often overburdened power infrastructure.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702472"/>
                  </a:ext>
                </a:extLst>
              </a:tr>
              <a:tr h="0">
                <a:tc>
                  <a:txBody>
                    <a:bodyPr/>
                    <a:lstStyle/>
                    <a:p>
                      <a:pPr>
                        <a:buNone/>
                      </a:pPr>
                      <a:r>
                        <a:rPr lang="en-US" sz="1600" b="1"/>
                        <a:t>Corporate Brand Enhancement</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600" dirty="0"/>
                        <a:t>Demonstrates leadership in sustainable manufacturing, boosting brand perception with global partners and clients.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2971574"/>
                  </a:ext>
                </a:extLst>
              </a:tr>
            </a:tbl>
          </a:graphicData>
        </a:graphic>
      </p:graphicFrame>
    </p:spTree>
    <p:extLst>
      <p:ext uri="{BB962C8B-B14F-4D97-AF65-F5344CB8AC3E}">
        <p14:creationId xmlns:p14="http://schemas.microsoft.com/office/powerpoint/2010/main" val="32622991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F271264-7D9C-5B1A-4E52-020561546D5E}"/>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B3F903CA-5FA3-1505-C78B-E439E6B7878D}"/>
              </a:ext>
            </a:extLst>
          </p:cNvPr>
          <p:cNvSpPr>
            <a:spLocks noChangeArrowheads="1"/>
          </p:cNvSpPr>
          <p:nvPr/>
        </p:nvSpPr>
        <p:spPr bwMode="auto">
          <a:xfrm>
            <a:off x="532917" y="1538771"/>
            <a:ext cx="10908233" cy="3780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Energy Baseline Analysis (Energy Baseline – </a:t>
            </a:r>
            <a:r>
              <a:rPr lang="en-US" b="1" dirty="0" err="1"/>
              <a:t>EnB</a:t>
            </a:r>
            <a:r>
              <a:rPr lang="en-US" b="1" dirty="0"/>
              <a:t>)</a:t>
            </a:r>
          </a:p>
          <a:p>
            <a:pPr marL="285750" indent="-285750">
              <a:lnSpc>
                <a:spcPct val="150000"/>
              </a:lnSpc>
              <a:buFont typeface="Wingdings" pitchFamily="2" charset="2"/>
              <a:buChar char="Ø"/>
            </a:pPr>
            <a:r>
              <a:rPr lang="en-US" b="1" dirty="0"/>
              <a:t>Objective: </a:t>
            </a:r>
            <a:r>
              <a:rPr lang="en-US" dirty="0"/>
              <a:t>To serve as a basis for comparison before and after implementing energy-saving measures.</a:t>
            </a:r>
          </a:p>
          <a:p>
            <a:pPr marL="285750" indent="-285750">
              <a:lnSpc>
                <a:spcPct val="150000"/>
              </a:lnSpc>
              <a:buFont typeface="Wingdings" pitchFamily="2" charset="2"/>
              <a:buChar char="Ø"/>
            </a:pPr>
            <a:r>
              <a:rPr lang="en-US" b="1" dirty="0"/>
              <a:t>Method:</a:t>
            </a:r>
            <a:endParaRPr lang="en-US" dirty="0"/>
          </a:p>
          <a:p>
            <a:pPr marL="285750" indent="-285750">
              <a:lnSpc>
                <a:spcPct val="150000"/>
              </a:lnSpc>
              <a:buFont typeface="Arial" panose="020B0604020202020204" pitchFamily="34" charset="0"/>
              <a:buChar char="•"/>
            </a:pPr>
            <a:r>
              <a:rPr lang="en-US" dirty="0"/>
              <a:t>Use historical energy consumption data (typically 1–3 years).</a:t>
            </a:r>
          </a:p>
          <a:p>
            <a:pPr marL="285750" indent="-285750">
              <a:lnSpc>
                <a:spcPct val="150000"/>
              </a:lnSpc>
              <a:buFont typeface="Arial" panose="020B0604020202020204" pitchFamily="34" charset="0"/>
              <a:buChar char="•"/>
            </a:pPr>
            <a:r>
              <a:rPr lang="en-US" dirty="0"/>
              <a:t>Adjust for variations in production output, weather conditions, and operating load.</a:t>
            </a:r>
          </a:p>
          <a:p>
            <a:pPr marL="285750" indent="-285750">
              <a:lnSpc>
                <a:spcPct val="150000"/>
              </a:lnSpc>
              <a:buFont typeface="Wingdings" pitchFamily="2" charset="2"/>
              <a:buChar char="Ø"/>
            </a:pPr>
            <a:r>
              <a:rPr lang="en-US" b="1" dirty="0"/>
              <a:t>Supporting Tools:</a:t>
            </a:r>
            <a:endParaRPr lang="en-US" dirty="0"/>
          </a:p>
          <a:p>
            <a:pPr marL="285750" indent="-285750">
              <a:lnSpc>
                <a:spcPct val="150000"/>
              </a:lnSpc>
              <a:buFont typeface="Arial" panose="020B0604020202020204" pitchFamily="34" charset="0"/>
              <a:buChar char="•"/>
            </a:pPr>
            <a:r>
              <a:rPr lang="en-US" dirty="0"/>
              <a:t>Excel</a:t>
            </a:r>
          </a:p>
          <a:p>
            <a:pPr marL="285750" indent="-285750">
              <a:lnSpc>
                <a:spcPct val="150000"/>
              </a:lnSpc>
              <a:buFont typeface="Arial" panose="020B0604020202020204" pitchFamily="34" charset="0"/>
              <a:buChar char="•"/>
            </a:pPr>
            <a:r>
              <a:rPr lang="en-US" dirty="0"/>
              <a:t>ISO 50001 software</a:t>
            </a:r>
          </a:p>
          <a:p>
            <a:pPr marL="285750" indent="-285750">
              <a:lnSpc>
                <a:spcPct val="150000"/>
              </a:lnSpc>
              <a:buFont typeface="Arial" panose="020B0604020202020204" pitchFamily="34" charset="0"/>
              <a:buChar char="•"/>
            </a:pPr>
            <a:r>
              <a:rPr lang="en-US" dirty="0" err="1"/>
              <a:t>EnPI</a:t>
            </a:r>
            <a:r>
              <a:rPr lang="en-US" dirty="0"/>
              <a:t> (Energy Performance Indicator) software by the U.S. Department of Energy (DOE)</a:t>
            </a:r>
          </a:p>
        </p:txBody>
      </p:sp>
    </p:spTree>
    <p:extLst>
      <p:ext uri="{BB962C8B-B14F-4D97-AF65-F5344CB8AC3E}">
        <p14:creationId xmlns:p14="http://schemas.microsoft.com/office/powerpoint/2010/main" val="6809585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A362F-A8EB-BC43-5E15-D071D994BA7F}"/>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8979B6E-DF63-5EF3-FBC1-F686E96B8A5C}"/>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01601497-B207-9278-E4A8-BF7408E42091}"/>
              </a:ext>
            </a:extLst>
          </p:cNvPr>
          <p:cNvSpPr>
            <a:spLocks noChangeArrowheads="1"/>
          </p:cNvSpPr>
          <p:nvPr/>
        </p:nvSpPr>
        <p:spPr bwMode="auto">
          <a:xfrm>
            <a:off x="641883" y="1331021"/>
            <a:ext cx="10908233" cy="4195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itchFamily="2" charset="2"/>
              <a:buChar char="q"/>
            </a:pPr>
            <a:r>
              <a:rPr lang="en-US" b="1" dirty="0"/>
              <a:t>Energy Performance Indicator Analysis (</a:t>
            </a:r>
            <a:r>
              <a:rPr lang="en-US" b="1" dirty="0" err="1"/>
              <a:t>EnPI</a:t>
            </a:r>
            <a:r>
              <a:rPr lang="en-US" b="1" dirty="0"/>
              <a:t>)</a:t>
            </a:r>
          </a:p>
          <a:p>
            <a:pPr marL="285750" indent="-285750">
              <a:lnSpc>
                <a:spcPct val="150000"/>
              </a:lnSpc>
              <a:buFont typeface="Wingdings" pitchFamily="2" charset="2"/>
              <a:buChar char="Ø"/>
            </a:pPr>
            <a:r>
              <a:rPr lang="en-US" b="1" dirty="0"/>
              <a:t>Objective: </a:t>
            </a:r>
            <a:r>
              <a:rPr lang="en-US" dirty="0"/>
              <a:t>To continuously monitor energy consumption relative to product output.</a:t>
            </a:r>
          </a:p>
          <a:p>
            <a:pPr marL="285750" indent="-285750">
              <a:lnSpc>
                <a:spcPct val="150000"/>
              </a:lnSpc>
              <a:buFont typeface="Wingdings" pitchFamily="2" charset="2"/>
              <a:buChar char="Ø"/>
            </a:pPr>
            <a:r>
              <a:rPr lang="en-US" b="1" dirty="0"/>
              <a:t>Example Indicators:</a:t>
            </a:r>
            <a:endParaRPr lang="en-US" dirty="0"/>
          </a:p>
          <a:p>
            <a:pPr marL="285750" indent="-285750">
              <a:lnSpc>
                <a:spcPct val="150000"/>
              </a:lnSpc>
              <a:buFont typeface="Arial" panose="020B0604020202020204" pitchFamily="34" charset="0"/>
              <a:buChar char="•"/>
            </a:pPr>
            <a:r>
              <a:rPr lang="en-US" dirty="0"/>
              <a:t>kWh per ton of steel</a:t>
            </a:r>
          </a:p>
          <a:p>
            <a:pPr marL="285750" indent="-285750">
              <a:lnSpc>
                <a:spcPct val="150000"/>
              </a:lnSpc>
              <a:buFont typeface="Arial" panose="020B0604020202020204" pitchFamily="34" charset="0"/>
              <a:buChar char="•"/>
            </a:pPr>
            <a:r>
              <a:rPr lang="en-US" dirty="0"/>
              <a:t>GJ per ton of clinker</a:t>
            </a:r>
          </a:p>
          <a:p>
            <a:pPr marL="285750" indent="-285750">
              <a:lnSpc>
                <a:spcPct val="150000"/>
              </a:lnSpc>
              <a:buFont typeface="Arial" panose="020B0604020202020204" pitchFamily="34" charset="0"/>
              <a:buChar char="•"/>
            </a:pPr>
            <a:r>
              <a:rPr lang="en-US" dirty="0"/>
              <a:t>TOE per ton of product, etc.</a:t>
            </a:r>
          </a:p>
          <a:p>
            <a:pPr marL="285750" indent="-285750">
              <a:lnSpc>
                <a:spcPct val="150000"/>
              </a:lnSpc>
              <a:buFont typeface="Wingdings" pitchFamily="2" charset="2"/>
              <a:buChar char="Ø"/>
            </a:pPr>
            <a:r>
              <a:rPr lang="en-US" b="1" dirty="0"/>
              <a:t>Application:</a:t>
            </a:r>
            <a:endParaRPr lang="en-US" dirty="0"/>
          </a:p>
          <a:p>
            <a:pPr marL="285750" indent="-285750">
              <a:lnSpc>
                <a:spcPct val="150000"/>
              </a:lnSpc>
              <a:buFont typeface="Arial" panose="020B0604020202020204" pitchFamily="34" charset="0"/>
              <a:buChar char="•"/>
            </a:pPr>
            <a:r>
              <a:rPr lang="en-US" dirty="0"/>
              <a:t>Measure the effectiveness of investments after implementing energy-saving solutions (by reducing specific energy consumption).</a:t>
            </a:r>
          </a:p>
          <a:p>
            <a:pPr marL="285750" indent="-285750">
              <a:lnSpc>
                <a:spcPct val="150000"/>
              </a:lnSpc>
              <a:buFont typeface="Arial" panose="020B0604020202020204" pitchFamily="34" charset="0"/>
              <a:buChar char="•"/>
            </a:pPr>
            <a:r>
              <a:rPr lang="en-US" dirty="0"/>
              <a:t>Compare on a monthly/quarterly/annual basis.</a:t>
            </a:r>
          </a:p>
        </p:txBody>
      </p:sp>
    </p:spTree>
    <p:extLst>
      <p:ext uri="{BB962C8B-B14F-4D97-AF65-F5344CB8AC3E}">
        <p14:creationId xmlns:p14="http://schemas.microsoft.com/office/powerpoint/2010/main" val="19154292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9406-E84F-BFA3-51B1-0DCE8F77294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D30A23DA-D232-286F-529A-D6E3D4B35F90}"/>
              </a:ext>
            </a:extLst>
          </p:cNvPr>
          <p:cNvSpPr txBox="1"/>
          <p:nvPr/>
        </p:nvSpPr>
        <p:spPr>
          <a:xfrm>
            <a:off x="926870" y="3478981"/>
            <a:ext cx="6096000" cy="379656"/>
          </a:xfrm>
          <a:prstGeom prst="rect">
            <a:avLst/>
          </a:prstGeom>
          <a:noFill/>
        </p:spPr>
        <p:txBody>
          <a:bodyPr wrap="square">
            <a:spAutoFit/>
          </a:bodyPr>
          <a:lstStyle>
            <a:defPPr marR="0" lvl="0" algn="l" rtl="0">
              <a:lnSpc>
                <a:spcPct val="100000"/>
              </a:lnSpc>
              <a:spcBef>
                <a:spcPts val="0"/>
              </a:spcBef>
              <a:spcAft>
                <a:spcPts val="0"/>
              </a:spcAft>
            </a:defPPr>
            <a:lvl1pPr>
              <a:buNone/>
              <a:defRPr b="1"/>
            </a:lvl1pPr>
          </a:lstStyle>
          <a:p>
            <a:pPr marL="285750" indent="-285750">
              <a:buFont typeface="Wingdings" pitchFamily="2" charset="2"/>
              <a:buChar char="q"/>
            </a:pPr>
            <a:r>
              <a:rPr lang="en-US" dirty="0"/>
              <a:t>Advanced Financial Analysis (NPV, IRR, LCOE)</a:t>
            </a:r>
          </a:p>
        </p:txBody>
      </p:sp>
      <p:sp>
        <p:nvSpPr>
          <p:cNvPr id="2" name="TextBox 1">
            <a:extLst>
              <a:ext uri="{FF2B5EF4-FFF2-40B4-BE49-F238E27FC236}">
                <a16:creationId xmlns:a16="http://schemas.microsoft.com/office/drawing/2014/main" id="{ACECEA19-AB2E-BC9D-4230-0357AD6C7757}"/>
              </a:ext>
            </a:extLst>
          </p:cNvPr>
          <p:cNvSpPr txBox="1"/>
          <p:nvPr/>
        </p:nvSpPr>
        <p:spPr>
          <a:xfrm>
            <a:off x="926870" y="1333498"/>
            <a:ext cx="10341428" cy="2031325"/>
          </a:xfrm>
          <a:prstGeom prst="rect">
            <a:avLst/>
          </a:prstGeom>
          <a:noFill/>
        </p:spPr>
        <p:txBody>
          <a:bodyPr wrap="square">
            <a:spAutoFit/>
          </a:bodyPr>
          <a:lstStyle/>
          <a:p>
            <a:pPr marL="285750" indent="-285750">
              <a:buFont typeface="Wingdings" pitchFamily="2" charset="2"/>
              <a:buChar char="q"/>
            </a:pPr>
            <a:r>
              <a:rPr lang="vi-VN" b="1" dirty="0"/>
              <a:t>Simple Payback Period – SPB)</a:t>
            </a:r>
          </a:p>
          <a:p>
            <a:pPr marL="285750" indent="-285750">
              <a:buFont typeface="Wingdings" pitchFamily="2" charset="2"/>
              <a:buChar char="Ø"/>
            </a:pPr>
            <a:r>
              <a:rPr lang="vi-VN" b="1" dirty="0"/>
              <a:t>Formula:</a:t>
            </a:r>
            <a:endParaRPr lang="en-US" dirty="0"/>
          </a:p>
          <a:p>
            <a:pPr>
              <a:buFont typeface="Arial" panose="020B0604020202020204" pitchFamily="34" charset="0"/>
              <a:buChar char="•"/>
            </a:pPr>
            <a:endParaRPr lang="en-US" dirty="0"/>
          </a:p>
          <a:p>
            <a:endParaRPr lang="vi-VN" b="1" dirty="0"/>
          </a:p>
          <a:p>
            <a:endParaRPr lang="vi-VN" b="1" dirty="0"/>
          </a:p>
          <a:p>
            <a:pPr marL="285750" indent="-285750">
              <a:buFont typeface="Wingdings" pitchFamily="2" charset="2"/>
              <a:buChar char="Ø"/>
            </a:pPr>
            <a:r>
              <a:rPr lang="vi-VN" dirty="0"/>
              <a:t>Meaning: Determine the payback time, help make investment decisions.</a:t>
            </a:r>
          </a:p>
          <a:p>
            <a:pPr marL="285750" indent="-285750">
              <a:buFont typeface="Wingdings" pitchFamily="2" charset="2"/>
              <a:buChar char="Ø"/>
            </a:pPr>
            <a:r>
              <a:rPr lang="vi-VN" dirty="0"/>
              <a:t>Recommendation: Solutions with SPB &lt; 3 years are usually preferred.</a:t>
            </a:r>
          </a:p>
        </p:txBody>
      </p:sp>
      <p:graphicFrame>
        <p:nvGraphicFramePr>
          <p:cNvPr id="4" name="Table 3">
            <a:extLst>
              <a:ext uri="{FF2B5EF4-FFF2-40B4-BE49-F238E27FC236}">
                <a16:creationId xmlns:a16="http://schemas.microsoft.com/office/drawing/2014/main" id="{B6F903FF-716D-8AB6-6D48-1F5B520D988F}"/>
              </a:ext>
            </a:extLst>
          </p:cNvPr>
          <p:cNvGraphicFramePr>
            <a:graphicFrameLocks noGrp="1"/>
          </p:cNvGraphicFramePr>
          <p:nvPr>
            <p:extLst>
              <p:ext uri="{D42A27DB-BD31-4B8C-83A1-F6EECF244321}">
                <p14:modId xmlns:p14="http://schemas.microsoft.com/office/powerpoint/2010/main" val="3869824014"/>
              </p:ext>
            </p:extLst>
          </p:nvPr>
        </p:nvGraphicFramePr>
        <p:xfrm>
          <a:off x="706630" y="3962807"/>
          <a:ext cx="10972800" cy="2357565"/>
        </p:xfrm>
        <a:graphic>
          <a:graphicData uri="http://schemas.openxmlformats.org/drawingml/2006/table">
            <a:tbl>
              <a:tblPr/>
              <a:tblGrid>
                <a:gridCol w="3686950">
                  <a:extLst>
                    <a:ext uri="{9D8B030D-6E8A-4147-A177-3AD203B41FA5}">
                      <a16:colId xmlns:a16="http://schemas.microsoft.com/office/drawing/2014/main" val="2500700819"/>
                    </a:ext>
                  </a:extLst>
                </a:gridCol>
                <a:gridCol w="3628250">
                  <a:extLst>
                    <a:ext uri="{9D8B030D-6E8A-4147-A177-3AD203B41FA5}">
                      <a16:colId xmlns:a16="http://schemas.microsoft.com/office/drawing/2014/main" val="4148409375"/>
                    </a:ext>
                  </a:extLst>
                </a:gridCol>
                <a:gridCol w="3657600">
                  <a:extLst>
                    <a:ext uri="{9D8B030D-6E8A-4147-A177-3AD203B41FA5}">
                      <a16:colId xmlns:a16="http://schemas.microsoft.com/office/drawing/2014/main" val="2476932853"/>
                    </a:ext>
                  </a:extLst>
                </a:gridCol>
              </a:tblGrid>
              <a:tr h="0">
                <a:tc>
                  <a:txBody>
                    <a:bodyPr/>
                    <a:lstStyle/>
                    <a:p>
                      <a:pPr>
                        <a:buNone/>
                      </a:pPr>
                      <a:r>
                        <a:rPr lang="en-US" b="1"/>
                        <a:t>Tool</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Description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Meaning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382201"/>
                  </a:ext>
                </a:extLst>
              </a:tr>
              <a:tr h="0">
                <a:tc>
                  <a:txBody>
                    <a:bodyPr/>
                    <a:lstStyle/>
                    <a:p>
                      <a:pPr>
                        <a:buNone/>
                      </a:pPr>
                      <a:r>
                        <a:rPr lang="en-US" b="1" dirty="0"/>
                        <a:t>NPV (Net Present Value)</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Net present value of savings benefits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NPV &gt; 0 → Investment is recommended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4143405"/>
                  </a:ext>
                </a:extLst>
              </a:tr>
              <a:tr h="0">
                <a:tc>
                  <a:txBody>
                    <a:bodyPr/>
                    <a:lstStyle/>
                    <a:p>
                      <a:pPr>
                        <a:buNone/>
                      </a:pPr>
                      <a:r>
                        <a:rPr lang="en-US" b="1"/>
                        <a:t>IRR (Internal Rate of Return)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Internal rate of return of the project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IRR &gt; cost of capital → Project is effective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247841"/>
                  </a:ext>
                </a:extLst>
              </a:tr>
              <a:tr h="0">
                <a:tc>
                  <a:txBody>
                    <a:bodyPr/>
                    <a:lstStyle/>
                    <a:p>
                      <a:pPr>
                        <a:buNone/>
                      </a:pPr>
                      <a:r>
                        <a:rPr lang="en-US" b="1"/>
                        <a:t>LCOE (Levelized Cost of Energy)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Average cost of energy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Used to compare costs between different technologies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3798228"/>
                  </a:ext>
                </a:extLst>
              </a:tr>
            </a:tbl>
          </a:graphicData>
        </a:graphic>
      </p:graphicFrame>
      <p:grpSp>
        <p:nvGrpSpPr>
          <p:cNvPr id="20" name="Group 19">
            <a:extLst>
              <a:ext uri="{FF2B5EF4-FFF2-40B4-BE49-F238E27FC236}">
                <a16:creationId xmlns:a16="http://schemas.microsoft.com/office/drawing/2014/main" id="{E148F30F-A257-CA51-795F-D7DD94F3C680}"/>
              </a:ext>
            </a:extLst>
          </p:cNvPr>
          <p:cNvGrpSpPr/>
          <p:nvPr/>
        </p:nvGrpSpPr>
        <p:grpSpPr>
          <a:xfrm>
            <a:off x="2758455" y="1827312"/>
            <a:ext cx="3631193" cy="822971"/>
            <a:chOff x="5579714" y="1369817"/>
            <a:chExt cx="3631193" cy="822971"/>
          </a:xfrm>
        </p:grpSpPr>
        <p:sp>
          <p:nvSpPr>
            <p:cNvPr id="11" name="TextBox 10">
              <a:extLst>
                <a:ext uri="{FF2B5EF4-FFF2-40B4-BE49-F238E27FC236}">
                  <a16:creationId xmlns:a16="http://schemas.microsoft.com/office/drawing/2014/main" id="{F64CCC32-5258-72F8-3230-4CDB022903EE}"/>
                </a:ext>
              </a:extLst>
            </p:cNvPr>
            <p:cNvSpPr txBox="1"/>
            <p:nvPr/>
          </p:nvSpPr>
          <p:spPr>
            <a:xfrm>
              <a:off x="5579714" y="1635630"/>
              <a:ext cx="999506" cy="369332"/>
            </a:xfrm>
            <a:prstGeom prst="rect">
              <a:avLst/>
            </a:prstGeom>
            <a:noFill/>
          </p:spPr>
          <p:txBody>
            <a:bodyPr wrap="square">
              <a:spAutoFit/>
            </a:bodyPr>
            <a:lstStyle/>
            <a:p>
              <a:r>
                <a:rPr lang="en-US" dirty="0"/>
                <a:t>SPB =</a:t>
              </a:r>
              <a:endParaRPr lang="en-VN" dirty="0"/>
            </a:p>
          </p:txBody>
        </p:sp>
        <p:sp>
          <p:nvSpPr>
            <p:cNvPr id="14" name="TextBox 13">
              <a:extLst>
                <a:ext uri="{FF2B5EF4-FFF2-40B4-BE49-F238E27FC236}">
                  <a16:creationId xmlns:a16="http://schemas.microsoft.com/office/drawing/2014/main" id="{3E3D5FC2-37A9-2C50-301F-F567E66BCB0B}"/>
                </a:ext>
              </a:extLst>
            </p:cNvPr>
            <p:cNvSpPr txBox="1"/>
            <p:nvPr/>
          </p:nvSpPr>
          <p:spPr>
            <a:xfrm>
              <a:off x="6579220" y="1369817"/>
              <a:ext cx="2352907" cy="369332"/>
            </a:xfrm>
            <a:prstGeom prst="rect">
              <a:avLst/>
            </a:prstGeom>
            <a:noFill/>
          </p:spPr>
          <p:txBody>
            <a:bodyPr wrap="square">
              <a:spAutoFit/>
            </a:bodyPr>
            <a:lstStyle/>
            <a:p>
              <a:r>
                <a:rPr lang="en-US" dirty="0"/>
                <a:t>Investment Cost​</a:t>
              </a:r>
              <a:endParaRPr lang="en-VN" dirty="0"/>
            </a:p>
          </p:txBody>
        </p:sp>
        <p:sp>
          <p:nvSpPr>
            <p:cNvPr id="16" name="TextBox 15">
              <a:extLst>
                <a:ext uri="{FF2B5EF4-FFF2-40B4-BE49-F238E27FC236}">
                  <a16:creationId xmlns:a16="http://schemas.microsoft.com/office/drawing/2014/main" id="{016E99F9-5A7B-403F-3512-B51977684286}"/>
                </a:ext>
              </a:extLst>
            </p:cNvPr>
            <p:cNvSpPr txBox="1"/>
            <p:nvPr/>
          </p:nvSpPr>
          <p:spPr>
            <a:xfrm>
              <a:off x="6579220" y="1823456"/>
              <a:ext cx="2631687" cy="369332"/>
            </a:xfrm>
            <a:prstGeom prst="rect">
              <a:avLst/>
            </a:prstGeom>
            <a:noFill/>
          </p:spPr>
          <p:txBody>
            <a:bodyPr wrap="square">
              <a:spAutoFit/>
            </a:bodyPr>
            <a:lstStyle/>
            <a:p>
              <a:r>
                <a:rPr lang="en-US" dirty="0"/>
                <a:t>Annual Cost Savings </a:t>
              </a:r>
              <a:endParaRPr lang="en-VN" dirty="0"/>
            </a:p>
          </p:txBody>
        </p:sp>
        <p:cxnSp>
          <p:nvCxnSpPr>
            <p:cNvPr id="19" name="Straight Connector 18">
              <a:extLst>
                <a:ext uri="{FF2B5EF4-FFF2-40B4-BE49-F238E27FC236}">
                  <a16:creationId xmlns:a16="http://schemas.microsoft.com/office/drawing/2014/main" id="{DB1F2751-F822-EDBF-CC07-F21AC2C2888F}"/>
                </a:ext>
              </a:extLst>
            </p:cNvPr>
            <p:cNvCxnSpPr/>
            <p:nvPr/>
          </p:nvCxnSpPr>
          <p:spPr>
            <a:xfrm>
              <a:off x="6579220" y="1769003"/>
              <a:ext cx="2196790" cy="0"/>
            </a:xfrm>
            <a:prstGeom prst="line">
              <a:avLst/>
            </a:prstGeom>
          </p:spPr>
          <p:style>
            <a:lnRef idx="2">
              <a:schemeClr val="dk1"/>
            </a:lnRef>
            <a:fillRef idx="0">
              <a:schemeClr val="dk1"/>
            </a:fillRef>
            <a:effectRef idx="1">
              <a:schemeClr val="dk1"/>
            </a:effectRef>
            <a:fontRef idx="minor">
              <a:schemeClr val="tx1"/>
            </a:fontRef>
          </p:style>
        </p:cxnSp>
      </p:grpSp>
      <p:sp>
        <p:nvSpPr>
          <p:cNvPr id="21" name="TextBox 20">
            <a:extLst>
              <a:ext uri="{FF2B5EF4-FFF2-40B4-BE49-F238E27FC236}">
                <a16:creationId xmlns:a16="http://schemas.microsoft.com/office/drawing/2014/main" id="{C3581574-A441-D64B-3427-65DA47C3176F}"/>
              </a:ext>
            </a:extLst>
          </p:cNvPr>
          <p:cNvSpPr txBox="1"/>
          <p:nvPr/>
        </p:nvSpPr>
        <p:spPr>
          <a:xfrm>
            <a:off x="1117762" y="537628"/>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Tree>
    <p:extLst>
      <p:ext uri="{BB962C8B-B14F-4D97-AF65-F5344CB8AC3E}">
        <p14:creationId xmlns:p14="http://schemas.microsoft.com/office/powerpoint/2010/main" val="3428347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8B93C-93B1-B577-42CD-ACDDCF286DD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845381D-2A37-AB17-4BA8-65FAD557B198}"/>
              </a:ext>
            </a:extLst>
          </p:cNvPr>
          <p:cNvSpPr txBox="1"/>
          <p:nvPr/>
        </p:nvSpPr>
        <p:spPr>
          <a:xfrm>
            <a:off x="1117762" y="1403086"/>
            <a:ext cx="10526486" cy="2031325"/>
          </a:xfrm>
          <a:prstGeom prst="rect">
            <a:avLst/>
          </a:prstGeom>
          <a:noFill/>
        </p:spPr>
        <p:txBody>
          <a:bodyPr wrap="square">
            <a:spAutoFit/>
          </a:bodyPr>
          <a:lstStyle/>
          <a:p>
            <a:pPr marL="285750" indent="-285750">
              <a:buFont typeface="Wingdings" pitchFamily="2" charset="2"/>
              <a:buChar char="q"/>
            </a:pPr>
            <a:r>
              <a:rPr lang="en-US" b="1" dirty="0"/>
              <a:t>Energy Monitoring and Management System (EMS – Energy Management System)</a:t>
            </a:r>
            <a:endParaRPr lang="en-US" dirty="0"/>
          </a:p>
          <a:p>
            <a:pPr marL="285750" indent="-285750">
              <a:buFont typeface="Wingdings" pitchFamily="2" charset="2"/>
              <a:buChar char="Ø"/>
            </a:pPr>
            <a:r>
              <a:rPr lang="en-US" b="1" dirty="0"/>
              <a:t>Objective: </a:t>
            </a:r>
            <a:r>
              <a:rPr lang="en-US" dirty="0"/>
              <a:t>Monitor energy data in real time.</a:t>
            </a:r>
          </a:p>
          <a:p>
            <a:pPr marL="285750" indent="-285750">
              <a:buFont typeface="Wingdings" pitchFamily="2" charset="2"/>
              <a:buChar char="Ø"/>
            </a:pPr>
            <a:r>
              <a:rPr lang="en-US" b="1" dirty="0"/>
              <a:t>Functions:</a:t>
            </a:r>
            <a:endParaRPr lang="en-US" dirty="0"/>
          </a:p>
          <a:p>
            <a:pPr marL="285750" indent="-285750">
              <a:buFont typeface="Arial" panose="020B0604020202020204" pitchFamily="34" charset="0"/>
              <a:buChar char="•"/>
            </a:pPr>
            <a:r>
              <a:rPr lang="en-US" dirty="0"/>
              <a:t>Measure consumption of electricity, steam, compressed air, water, and fuel.</a:t>
            </a:r>
          </a:p>
          <a:p>
            <a:pPr marL="285750" indent="-285750">
              <a:buFont typeface="Arial" panose="020B0604020202020204" pitchFamily="34" charset="0"/>
              <a:buChar char="•"/>
            </a:pPr>
            <a:r>
              <a:rPr lang="en-US" dirty="0"/>
              <a:t>Compare with benchmarks (baseline, energy-saving targets).</a:t>
            </a:r>
          </a:p>
          <a:p>
            <a:pPr marL="285750" indent="-285750">
              <a:buFont typeface="Arial" panose="020B0604020202020204" pitchFamily="34" charset="0"/>
              <a:buChar char="•"/>
            </a:pPr>
            <a:r>
              <a:rPr lang="en-US" dirty="0"/>
              <a:t>Alert for anomalies (leaks, threshold exceedances).</a:t>
            </a:r>
          </a:p>
          <a:p>
            <a:pPr marL="285750" indent="-285750">
              <a:buFont typeface="Arial" panose="020B0604020202020204" pitchFamily="34" charset="0"/>
              <a:buChar char="•"/>
            </a:pPr>
            <a:r>
              <a:rPr lang="en-US" dirty="0"/>
              <a:t>Integrate with: ISO 50001, internal KPI reports, and GHG emission reduction plans.</a:t>
            </a:r>
          </a:p>
        </p:txBody>
      </p:sp>
      <p:sp>
        <p:nvSpPr>
          <p:cNvPr id="5" name="TextBox 4">
            <a:extLst>
              <a:ext uri="{FF2B5EF4-FFF2-40B4-BE49-F238E27FC236}">
                <a16:creationId xmlns:a16="http://schemas.microsoft.com/office/drawing/2014/main" id="{7783F0FC-9B3B-0828-6DA9-756D08DD7A09}"/>
              </a:ext>
            </a:extLst>
          </p:cNvPr>
          <p:cNvSpPr txBox="1"/>
          <p:nvPr/>
        </p:nvSpPr>
        <p:spPr>
          <a:xfrm>
            <a:off x="1117762" y="3579359"/>
            <a:ext cx="10910953" cy="2308324"/>
          </a:xfrm>
          <a:prstGeom prst="rect">
            <a:avLst/>
          </a:prstGeom>
          <a:noFill/>
        </p:spPr>
        <p:txBody>
          <a:bodyPr wrap="square">
            <a:spAutoFit/>
          </a:bodyPr>
          <a:lstStyle/>
          <a:p>
            <a:pPr marL="285750" indent="-285750">
              <a:buFont typeface="Wingdings" pitchFamily="2" charset="2"/>
              <a:buChar char="q"/>
            </a:pPr>
            <a:r>
              <a:rPr lang="en-US" b="1" dirty="0"/>
              <a:t>Measurement &amp; Verification (M&amp;V – IPMVP)</a:t>
            </a:r>
            <a:endParaRPr lang="en-US" dirty="0"/>
          </a:p>
          <a:p>
            <a:pPr marL="285750" indent="-285750">
              <a:buFont typeface="Wingdings" pitchFamily="2" charset="2"/>
              <a:buChar char="Ø"/>
            </a:pPr>
            <a:r>
              <a:rPr lang="en-US" b="1" dirty="0"/>
              <a:t>Reference Standard: </a:t>
            </a:r>
            <a:r>
              <a:rPr lang="en-US" dirty="0"/>
              <a:t>IPMVP – International Performance Measurement and Verification Protocol</a:t>
            </a:r>
          </a:p>
          <a:p>
            <a:pPr marL="285750" indent="-285750">
              <a:buFont typeface="Wingdings" pitchFamily="2" charset="2"/>
              <a:buChar char="Ø"/>
            </a:pPr>
            <a:r>
              <a:rPr lang="en-US" b="1" dirty="0"/>
              <a:t>Purpose: </a:t>
            </a:r>
            <a:r>
              <a:rPr lang="en-US" dirty="0"/>
              <a:t>Ensure transparency in measuring energy savings.</a:t>
            </a:r>
          </a:p>
          <a:p>
            <a:pPr marL="285750" indent="-285750">
              <a:buFont typeface="Wingdings" pitchFamily="2" charset="2"/>
              <a:buChar char="Ø"/>
            </a:pPr>
            <a:r>
              <a:rPr lang="en-US" b="1" dirty="0"/>
              <a:t>Common M&amp;V Methods:</a:t>
            </a:r>
            <a:endParaRPr lang="en-US" dirty="0"/>
          </a:p>
          <a:p>
            <a:pPr marL="285750" indent="-285750">
              <a:buFont typeface="Arial" panose="020B0604020202020204" pitchFamily="34" charset="0"/>
              <a:buChar char="•"/>
            </a:pPr>
            <a:r>
              <a:rPr lang="en-US" b="1" dirty="0"/>
              <a:t>Option A:</a:t>
            </a:r>
            <a:r>
              <a:rPr lang="en-US" dirty="0"/>
              <a:t> Pre- and post-measurement with estimation</a:t>
            </a:r>
          </a:p>
          <a:p>
            <a:pPr marL="285750" indent="-285750">
              <a:buFont typeface="Arial" panose="020B0604020202020204" pitchFamily="34" charset="0"/>
              <a:buChar char="•"/>
            </a:pPr>
            <a:r>
              <a:rPr lang="en-US" b="1" dirty="0"/>
              <a:t>Option B:</a:t>
            </a:r>
            <a:r>
              <a:rPr lang="en-US" dirty="0"/>
              <a:t> Direct, detailed measurement of parameters</a:t>
            </a:r>
          </a:p>
          <a:p>
            <a:pPr marL="285750" indent="-285750">
              <a:buFont typeface="Arial" panose="020B0604020202020204" pitchFamily="34" charset="0"/>
              <a:buChar char="•"/>
            </a:pPr>
            <a:r>
              <a:rPr lang="en-US" b="1" dirty="0"/>
              <a:t>Option C:</a:t>
            </a:r>
            <a:r>
              <a:rPr lang="en-US" dirty="0"/>
              <a:t> Whole-facility analysis using energy bills</a:t>
            </a:r>
          </a:p>
          <a:p>
            <a:pPr marL="285750" indent="-285750">
              <a:buFont typeface="Arial" panose="020B0604020202020204" pitchFamily="34" charset="0"/>
              <a:buChar char="•"/>
            </a:pPr>
            <a:r>
              <a:rPr lang="en-US" b="1" dirty="0"/>
              <a:t>Option D:</a:t>
            </a:r>
            <a:r>
              <a:rPr lang="en-US" dirty="0"/>
              <a:t> Energy modeling</a:t>
            </a:r>
          </a:p>
        </p:txBody>
      </p:sp>
      <p:sp>
        <p:nvSpPr>
          <p:cNvPr id="2" name="TextBox 1">
            <a:extLst>
              <a:ext uri="{FF2B5EF4-FFF2-40B4-BE49-F238E27FC236}">
                <a16:creationId xmlns:a16="http://schemas.microsoft.com/office/drawing/2014/main" id="{E50F4F15-B8AA-D535-92CE-77C2F628220B}"/>
              </a:ext>
            </a:extLst>
          </p:cNvPr>
          <p:cNvSpPr txBox="1"/>
          <p:nvPr/>
        </p:nvSpPr>
        <p:spPr>
          <a:xfrm>
            <a:off x="1341845" y="534196"/>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spTree>
    <p:extLst>
      <p:ext uri="{BB962C8B-B14F-4D97-AF65-F5344CB8AC3E}">
        <p14:creationId xmlns:p14="http://schemas.microsoft.com/office/powerpoint/2010/main" val="31080564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292C2-4C4D-E79B-7332-D8C34759CCEB}"/>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789B4FDB-2DDF-5E09-9A78-B7AFAED8FFA1}"/>
              </a:ext>
            </a:extLst>
          </p:cNvPr>
          <p:cNvSpPr>
            <a:spLocks noChangeArrowheads="1"/>
          </p:cNvSpPr>
          <p:nvPr/>
        </p:nvSpPr>
        <p:spPr bwMode="auto">
          <a:xfrm>
            <a:off x="859971" y="1468184"/>
            <a:ext cx="39078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US" b="1" dirty="0"/>
              <a:t>Practical Application Suggestions</a:t>
            </a:r>
            <a:endParaRPr lang="en-US" dirty="0"/>
          </a:p>
        </p:txBody>
      </p:sp>
      <p:sp>
        <p:nvSpPr>
          <p:cNvPr id="3" name="TextBox 2">
            <a:extLst>
              <a:ext uri="{FF2B5EF4-FFF2-40B4-BE49-F238E27FC236}">
                <a16:creationId xmlns:a16="http://schemas.microsoft.com/office/drawing/2014/main" id="{8266D49B-47C3-7D73-6A9D-203AE54E4139}"/>
              </a:ext>
            </a:extLst>
          </p:cNvPr>
          <p:cNvSpPr txBox="1"/>
          <p:nvPr/>
        </p:nvSpPr>
        <p:spPr>
          <a:xfrm>
            <a:off x="1341845" y="534196"/>
            <a:ext cx="9508309" cy="523220"/>
          </a:xfrm>
          <a:prstGeom prst="rect">
            <a:avLst/>
          </a:prstGeom>
          <a:noFill/>
        </p:spPr>
        <p:txBody>
          <a:bodyPr wrap="none" rtlCol="0">
            <a:spAutoFit/>
          </a:bodyPr>
          <a:lstStyle/>
          <a:p>
            <a:r>
              <a:rPr lang="en-US" sz="2800" b="1" dirty="0">
                <a:solidFill>
                  <a:schemeClr val="accent1">
                    <a:lumMod val="50000"/>
                  </a:schemeClr>
                </a:solidFill>
              </a:rPr>
              <a:t>5. Tools for M&amp;V the Effectiveness of EE Investments</a:t>
            </a:r>
            <a:endParaRPr lang="en-US" sz="2800" dirty="0">
              <a:solidFill>
                <a:schemeClr val="accent1">
                  <a:lumMod val="50000"/>
                </a:schemeClr>
              </a:solidFill>
            </a:endParaRPr>
          </a:p>
        </p:txBody>
      </p:sp>
      <p:graphicFrame>
        <p:nvGraphicFramePr>
          <p:cNvPr id="10" name="Table 9">
            <a:extLst>
              <a:ext uri="{FF2B5EF4-FFF2-40B4-BE49-F238E27FC236}">
                <a16:creationId xmlns:a16="http://schemas.microsoft.com/office/drawing/2014/main" id="{2D5DF417-7C30-6ECE-64C8-F91277F22434}"/>
              </a:ext>
            </a:extLst>
          </p:cNvPr>
          <p:cNvGraphicFramePr>
            <a:graphicFrameLocks noGrp="1"/>
          </p:cNvGraphicFramePr>
          <p:nvPr>
            <p:extLst>
              <p:ext uri="{D42A27DB-BD31-4B8C-83A1-F6EECF244321}">
                <p14:modId xmlns:p14="http://schemas.microsoft.com/office/powerpoint/2010/main" val="2202070582"/>
              </p:ext>
            </p:extLst>
          </p:nvPr>
        </p:nvGraphicFramePr>
        <p:xfrm>
          <a:off x="859971" y="2399830"/>
          <a:ext cx="10519318" cy="2327910"/>
        </p:xfrm>
        <a:graphic>
          <a:graphicData uri="http://schemas.openxmlformats.org/drawingml/2006/table">
            <a:tbl>
              <a:tblPr/>
              <a:tblGrid>
                <a:gridCol w="5259659">
                  <a:extLst>
                    <a:ext uri="{9D8B030D-6E8A-4147-A177-3AD203B41FA5}">
                      <a16:colId xmlns:a16="http://schemas.microsoft.com/office/drawing/2014/main" val="728738851"/>
                    </a:ext>
                  </a:extLst>
                </a:gridCol>
                <a:gridCol w="5259659">
                  <a:extLst>
                    <a:ext uri="{9D8B030D-6E8A-4147-A177-3AD203B41FA5}">
                      <a16:colId xmlns:a16="http://schemas.microsoft.com/office/drawing/2014/main" val="2227194283"/>
                    </a:ext>
                  </a:extLst>
                </a:gridCol>
              </a:tblGrid>
              <a:tr h="0">
                <a:tc>
                  <a:txBody>
                    <a:bodyPr/>
                    <a:lstStyle/>
                    <a:p>
                      <a:pPr>
                        <a:lnSpc>
                          <a:spcPct val="150000"/>
                        </a:lnSpc>
                        <a:buNone/>
                      </a:pPr>
                      <a:r>
                        <a:rPr lang="en-US" b="1" dirty="0"/>
                        <a:t>Situation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b="1"/>
                        <a:t>Recommended Tools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929759"/>
                  </a:ext>
                </a:extLst>
              </a:tr>
              <a:tr h="0">
                <a:tc>
                  <a:txBody>
                    <a:bodyPr/>
                    <a:lstStyle/>
                    <a:p>
                      <a:pPr>
                        <a:lnSpc>
                          <a:spcPct val="150000"/>
                        </a:lnSpc>
                        <a:buNone/>
                      </a:pPr>
                      <a:r>
                        <a:rPr lang="en-US"/>
                        <a:t>Enterprise implementing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dirty="0" err="1"/>
                        <a:t>EnPI</a:t>
                      </a:r>
                      <a:r>
                        <a:rPr lang="en-US" dirty="0"/>
                        <a:t> + EMS + M&amp;V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1202151"/>
                  </a:ext>
                </a:extLst>
              </a:tr>
              <a:tr h="0">
                <a:tc>
                  <a:txBody>
                    <a:bodyPr/>
                    <a:lstStyle/>
                    <a:p>
                      <a:pPr>
                        <a:lnSpc>
                          <a:spcPct val="150000"/>
                        </a:lnSpc>
                        <a:buNone/>
                      </a:pPr>
                      <a:r>
                        <a:rPr lang="en-US"/>
                        <a:t>Reporting investment project outcomes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a:t>SPB, NPV, IRR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7971675"/>
                  </a:ext>
                </a:extLst>
              </a:tr>
              <a:tr h="0">
                <a:tc>
                  <a:txBody>
                    <a:bodyPr/>
                    <a:lstStyle/>
                    <a:p>
                      <a:pPr>
                        <a:lnSpc>
                          <a:spcPct val="150000"/>
                        </a:lnSpc>
                        <a:buNone/>
                      </a:pPr>
                      <a:r>
                        <a:rPr lang="en-US"/>
                        <a:t>Monitoring monthly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a:t>KPI chart + energy baseline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346821"/>
                  </a:ext>
                </a:extLst>
              </a:tr>
              <a:tr h="0">
                <a:tc>
                  <a:txBody>
                    <a:bodyPr/>
                    <a:lstStyle/>
                    <a:p>
                      <a:pPr>
                        <a:lnSpc>
                          <a:spcPct val="150000"/>
                        </a:lnSpc>
                        <a:buNone/>
                      </a:pPr>
                      <a:r>
                        <a:rPr lang="en-US" dirty="0"/>
                        <a:t>Presenting to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buNone/>
                      </a:pPr>
                      <a:r>
                        <a:rPr lang="en-US" dirty="0"/>
                        <a:t>Visual dashboard (EMS) + short SPB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883916"/>
                  </a:ext>
                </a:extLst>
              </a:tr>
            </a:tbl>
          </a:graphicData>
        </a:graphic>
      </p:graphicFrame>
    </p:spTree>
    <p:extLst>
      <p:ext uri="{BB962C8B-B14F-4D97-AF65-F5344CB8AC3E}">
        <p14:creationId xmlns:p14="http://schemas.microsoft.com/office/powerpoint/2010/main" val="14696257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3" y="563420"/>
            <a:ext cx="12192000" cy="590649"/>
          </a:xfrm>
          <a:prstGeom prst="rect">
            <a:avLst/>
          </a:prstGeom>
          <a:noFill/>
          <a:ln/>
        </p:spPr>
        <p:txBody>
          <a:bodyPr wrap="none" lIns="0" tIns="0" rIns="0" bIns="0" rtlCol="0" anchor="t"/>
          <a:lstStyle/>
          <a:p>
            <a:pPr algn="ctr">
              <a:lnSpc>
                <a:spcPts val="4625"/>
              </a:lnSpc>
            </a:pPr>
            <a:r>
              <a:rPr lang="en-US" sz="2667" b="1" dirty="0">
                <a:solidFill>
                  <a:schemeClr val="accent1">
                    <a:lumMod val="50000"/>
                  </a:schemeClr>
                </a:solidFill>
                <a:ea typeface="Platypi Medium" pitchFamily="34" charset="-122"/>
                <a:cs typeface="Platypi Medium" pitchFamily="34" charset="-120"/>
              </a:rPr>
              <a:t>5. CONCLUSION AND FUTURE TRENDS</a:t>
            </a:r>
            <a:endParaRPr lang="en-US" sz="2667" b="1" dirty="0">
              <a:solidFill>
                <a:schemeClr val="accent1">
                  <a:lumMod val="50000"/>
                </a:schemeClr>
              </a:solidFill>
            </a:endParaRPr>
          </a:p>
        </p:txBody>
      </p:sp>
      <p:sp>
        <p:nvSpPr>
          <p:cNvPr id="3" name="Text 1"/>
          <p:cNvSpPr/>
          <p:nvPr/>
        </p:nvSpPr>
        <p:spPr>
          <a:xfrm>
            <a:off x="6608809" y="1416551"/>
            <a:ext cx="4987445" cy="1512094"/>
          </a:xfrm>
          <a:prstGeom prst="rect">
            <a:avLst/>
          </a:prstGeom>
          <a:noFill/>
          <a:ln/>
        </p:spPr>
        <p:txBody>
          <a:bodyPr wrap="square" lIns="0" tIns="0" rIns="0" bIns="0" rtlCol="0" anchor="t"/>
          <a:lstStyle/>
          <a:p>
            <a:pPr algn="just">
              <a:lnSpc>
                <a:spcPts val="2375"/>
              </a:lnSpc>
            </a:pPr>
            <a:r>
              <a:rPr lang="en-US" sz="1600" dirty="0">
                <a:ea typeface="Source Serif Pro" pitchFamily="34" charset="-122"/>
                <a:cs typeface="Source Serif Pro" pitchFamily="34" charset="-120"/>
              </a:rPr>
              <a:t>The energy-saving opportunities in both blast furnaces and EAFs are significant, ranging from optimizing raw materials, waste heat recovery, PCI coal injection, to the application of hydrogen and digital technologies. Vietnamese steel plants are gradually implementing these solutions, but further policy support and investment in technology are needed to achieve maximum efficiency.</a:t>
            </a:r>
            <a:endParaRPr lang="en-US" sz="1600" dirty="0"/>
          </a:p>
        </p:txBody>
      </p:sp>
      <p:sp>
        <p:nvSpPr>
          <p:cNvPr id="4" name="Text 2"/>
          <p:cNvSpPr/>
          <p:nvPr/>
        </p:nvSpPr>
        <p:spPr>
          <a:xfrm>
            <a:off x="6608810" y="4205047"/>
            <a:ext cx="4987446" cy="1209675"/>
          </a:xfrm>
          <a:prstGeom prst="rect">
            <a:avLst/>
          </a:prstGeom>
          <a:noFill/>
          <a:ln/>
        </p:spPr>
        <p:txBody>
          <a:bodyPr wrap="square" lIns="0" tIns="0" rIns="0" bIns="0" rtlCol="0" anchor="t"/>
          <a:lstStyle/>
          <a:p>
            <a:pPr algn="just">
              <a:lnSpc>
                <a:spcPts val="2375"/>
              </a:lnSpc>
            </a:pPr>
            <a:r>
              <a:rPr lang="en-US" sz="1600" dirty="0">
                <a:ea typeface="Source Serif Pro" pitchFamily="34" charset="-122"/>
                <a:cs typeface="Source Serif Pro" pitchFamily="34" charset="-120"/>
              </a:rPr>
              <a:t>The future trend is to combine blast furnaces with hydrogen technology, electrification, and CO₂ gas recycling to move toward low-carbon steel production. EAF combined with green hydrogen, renewable electricity, and comprehensive heat recovery systems.</a:t>
            </a:r>
            <a:endParaRPr lang="en-US" sz="1600" dirty="0"/>
          </a:p>
        </p:txBody>
      </p:sp>
      <p:sp>
        <p:nvSpPr>
          <p:cNvPr id="6" name="TextBox 5">
            <a:extLst>
              <a:ext uri="{FF2B5EF4-FFF2-40B4-BE49-F238E27FC236}">
                <a16:creationId xmlns:a16="http://schemas.microsoft.com/office/drawing/2014/main" id="{F34A6152-4555-A8BE-D05E-23A8876B60E8}"/>
              </a:ext>
            </a:extLst>
          </p:cNvPr>
          <p:cNvSpPr txBox="1"/>
          <p:nvPr/>
        </p:nvSpPr>
        <p:spPr>
          <a:xfrm>
            <a:off x="558502" y="1394463"/>
            <a:ext cx="5836291" cy="3155223"/>
          </a:xfrm>
          <a:prstGeom prst="rect">
            <a:avLst/>
          </a:prstGeom>
          <a:noFill/>
        </p:spPr>
        <p:txBody>
          <a:bodyPr wrap="square">
            <a:spAutoFit/>
          </a:bodyPr>
          <a:lstStyle/>
          <a:p>
            <a:pPr algn="just">
              <a:lnSpc>
                <a:spcPct val="115000"/>
              </a:lnSpc>
              <a:spcAft>
                <a:spcPts val="667"/>
              </a:spcAft>
              <a:buSzPts val="1000"/>
              <a:tabLst>
                <a:tab pos="380985" algn="l"/>
              </a:tabLst>
            </a:pPr>
            <a:r>
              <a:rPr lang="en-US" sz="1600" b="1" kern="100" dirty="0">
                <a:ea typeface="DengXian" panose="02010600030101010101" pitchFamily="2" charset="-122"/>
                <a:cs typeface="Times New Roman" panose="02020603050405020304" pitchFamily="18" charset="0"/>
              </a:rPr>
              <a:t>Hoa Phat and Formosa Ha Tinh </a:t>
            </a:r>
            <a:r>
              <a:rPr lang="en-US" sz="1600" kern="100" dirty="0">
                <a:ea typeface="DengXian" panose="02010600030101010101" pitchFamily="2" charset="-122"/>
                <a:cs typeface="Times New Roman" panose="02020603050405020304" pitchFamily="18" charset="0"/>
              </a:rPr>
              <a:t>have implemented several solutions such as:</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Recovering BFG gas </a:t>
            </a:r>
            <a:r>
              <a:rPr lang="en-US" sz="1600" kern="100" dirty="0">
                <a:ea typeface="DengXian" panose="02010600030101010101" pitchFamily="2" charset="-122"/>
                <a:cs typeface="Times New Roman" panose="02020603050405020304" pitchFamily="18" charset="0"/>
              </a:rPr>
              <a:t>for power generation.</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Injecting PCI coal </a:t>
            </a:r>
            <a:r>
              <a:rPr lang="en-US" sz="1600" kern="100" dirty="0">
                <a:ea typeface="DengXian" panose="02010600030101010101" pitchFamily="2" charset="-122"/>
                <a:cs typeface="Times New Roman" panose="02020603050405020304" pitchFamily="18" charset="0"/>
              </a:rPr>
              <a:t>to reduce coke consumption</a:t>
            </a:r>
            <a:r>
              <a:rPr lang="en-US" sz="1600" b="1" kern="100" dirty="0">
                <a:ea typeface="DengXian" panose="02010600030101010101" pitchFamily="2" charset="-122"/>
                <a:cs typeface="Times New Roman" panose="02020603050405020304" pitchFamily="18" charset="0"/>
              </a:rPr>
              <a:t>.</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Utilizing blast furnace slag </a:t>
            </a:r>
            <a:r>
              <a:rPr lang="en-US" sz="1600" kern="100" dirty="0">
                <a:ea typeface="DengXian" panose="02010600030101010101" pitchFamily="2" charset="-122"/>
                <a:cs typeface="Times New Roman" panose="02020603050405020304" pitchFamily="18" charset="0"/>
              </a:rPr>
              <a:t>as </a:t>
            </a:r>
            <a:r>
              <a:rPr lang="en-US" sz="1600" kern="100">
                <a:ea typeface="DengXian" panose="02010600030101010101" pitchFamily="2" charset="-122"/>
                <a:cs typeface="Times New Roman" panose="02020603050405020304" pitchFamily="18" charset="0"/>
              </a:rPr>
              <a:t>construction material.</a:t>
            </a:r>
          </a:p>
          <a:p>
            <a:pPr marL="0" lvl="1" algn="just">
              <a:lnSpc>
                <a:spcPct val="115000"/>
              </a:lnSpc>
              <a:spcAft>
                <a:spcPts val="667"/>
              </a:spcAft>
              <a:buSzPts val="1000"/>
              <a:tabLst>
                <a:tab pos="761970" algn="l"/>
              </a:tabLst>
            </a:pPr>
            <a:r>
              <a:rPr lang="en-US" sz="1600" b="1" kern="100">
                <a:ea typeface="DengXian" panose="02010600030101010101" pitchFamily="2" charset="-122"/>
                <a:cs typeface="Times New Roman" panose="02020603050405020304" pitchFamily="18" charset="0"/>
              </a:rPr>
              <a:t>Challenges</a:t>
            </a:r>
            <a:r>
              <a:rPr lang="en-US" sz="1600" kern="100">
                <a:ea typeface="DengXian" panose="02010600030101010101" pitchFamily="2" charset="-122"/>
                <a:cs typeface="Times New Roman" panose="02020603050405020304" pitchFamily="18" charset="0"/>
              </a:rPr>
              <a:t>:</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a:ea typeface="DengXian" panose="02010600030101010101" pitchFamily="2" charset="-122"/>
                <a:cs typeface="Times New Roman" panose="02020603050405020304" pitchFamily="18" charset="0"/>
              </a:rPr>
              <a:t>High </a:t>
            </a:r>
            <a:r>
              <a:rPr lang="en-US" sz="1600" b="1" kern="100" dirty="0">
                <a:ea typeface="DengXian" panose="02010600030101010101" pitchFamily="2" charset="-122"/>
                <a:cs typeface="Times New Roman" panose="02020603050405020304" pitchFamily="18" charset="0"/>
              </a:rPr>
              <a:t>investment costs </a:t>
            </a:r>
            <a:r>
              <a:rPr lang="en-US" sz="1600" kern="100" dirty="0">
                <a:ea typeface="DengXian" panose="02010600030101010101" pitchFamily="2" charset="-122"/>
                <a:cs typeface="Times New Roman" panose="02020603050405020304" pitchFamily="18" charset="0"/>
              </a:rPr>
              <a:t>for advanced technologies.</a:t>
            </a:r>
          </a:p>
          <a:p>
            <a:pPr marL="619100" lvl="1" indent="-238115" algn="just">
              <a:lnSpc>
                <a:spcPct val="115000"/>
              </a:lnSpc>
              <a:spcAft>
                <a:spcPts val="667"/>
              </a:spcAft>
              <a:buSzPts val="1000"/>
              <a:buFont typeface="Courier New" panose="02070309020205020404" pitchFamily="49" charset="0"/>
              <a:buChar char="o"/>
              <a:tabLst>
                <a:tab pos="761970" algn="l"/>
              </a:tabLst>
            </a:pPr>
            <a:r>
              <a:rPr lang="en-US" sz="1600" b="1" kern="100" dirty="0">
                <a:ea typeface="DengXian" panose="02010600030101010101" pitchFamily="2" charset="-122"/>
                <a:cs typeface="Times New Roman" panose="02020603050405020304" pitchFamily="18" charset="0"/>
              </a:rPr>
              <a:t>Lack of green hydrogen </a:t>
            </a:r>
            <a:r>
              <a:rPr lang="en-US" sz="1600" kern="100" dirty="0">
                <a:ea typeface="DengXian" panose="02010600030101010101" pitchFamily="2" charset="-122"/>
                <a:cs typeface="Times New Roman" panose="02020603050405020304" pitchFamily="18" charset="0"/>
              </a:rPr>
              <a:t>or affordable renewable energy sources.</a:t>
            </a:r>
          </a:p>
        </p:txBody>
      </p:sp>
    </p:spTree>
    <p:extLst>
      <p:ext uri="{BB962C8B-B14F-4D97-AF65-F5344CB8AC3E}">
        <p14:creationId xmlns:p14="http://schemas.microsoft.com/office/powerpoint/2010/main" val="2997170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E58D9-C167-99D2-6043-D3755F37E80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B5AE4F9-BA91-C092-E9F5-F81C6081F67E}"/>
              </a:ext>
            </a:extLst>
          </p:cNvPr>
          <p:cNvSpPr txBox="1"/>
          <p:nvPr/>
        </p:nvSpPr>
        <p:spPr>
          <a:xfrm>
            <a:off x="574940" y="584473"/>
            <a:ext cx="11013742" cy="523220"/>
          </a:xfrm>
          <a:prstGeom prst="rect">
            <a:avLst/>
          </a:prstGeom>
          <a:noFill/>
        </p:spPr>
        <p:txBody>
          <a:bodyPr wrap="square" rtlCol="0">
            <a:spAutoFit/>
          </a:bodyPr>
          <a:lstStyle/>
          <a:p>
            <a:pPr lvl="0" algn="ctr">
              <a:buClr>
                <a:srgbClr val="000000"/>
              </a:buClr>
              <a:defRPr/>
            </a:pPr>
            <a:r>
              <a:rPr lang="en-US" sz="2800" b="1" kern="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kumimoji="0" lang="en-US" sz="2800" b="0" i="0" u="none" strike="noStrike" kern="0" cap="none" spc="0" normalizeH="0" baseline="0" noProof="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47C01B4E-0E0F-B828-B2A7-1C485C75E7A5}"/>
              </a:ext>
            </a:extLst>
          </p:cNvPr>
          <p:cNvSpPr txBox="1"/>
          <p:nvPr/>
        </p:nvSpPr>
        <p:spPr>
          <a:xfrm>
            <a:off x="574939" y="3440226"/>
            <a:ext cx="11013742" cy="2677656"/>
          </a:xfrm>
          <a:prstGeom prst="rect">
            <a:avLst/>
          </a:prstGeom>
          <a:noFill/>
        </p:spPr>
        <p:txBody>
          <a:bodyPr wrap="square">
            <a:spAutoFit/>
          </a:bodyPr>
          <a:lstStyle/>
          <a:p>
            <a:pPr marL="238115" lvl="0" indent="-238115">
              <a:lnSpc>
                <a:spcPct val="150000"/>
              </a:lnSpc>
              <a:buClr>
                <a:srgbClr val="000000"/>
              </a:buClr>
              <a:buFont typeface="Wingdings" panose="05000000000000000000" pitchFamily="2" charset="2"/>
              <a:buChar char="q"/>
            </a:pPr>
            <a:r>
              <a:rPr lang="vi-VN" sz="1600" b="1" kern="0" dirty="0">
                <a:solidFill>
                  <a:srgbClr val="000000"/>
                </a:solidFill>
                <a:latin typeface="Arial"/>
                <a:cs typeface="Arial"/>
                <a:sym typeface="Arial"/>
              </a:rPr>
              <a:t>Raw materials in blast furnace</a:t>
            </a:r>
          </a:p>
          <a:p>
            <a:pPr lvl="0">
              <a:lnSpc>
                <a:spcPct val="150000"/>
              </a:lnSpc>
              <a:buClr>
                <a:srgbClr val="000000"/>
              </a:buClr>
            </a:pPr>
            <a:r>
              <a:rPr lang="en-US" sz="1600" kern="0" dirty="0">
                <a:solidFill>
                  <a:srgbClr val="000000"/>
                </a:solidFill>
                <a:cs typeface="Arial"/>
                <a:sym typeface="Arial"/>
              </a:rPr>
              <a:t>The main raw materials used in blast furnaces for steel production include</a:t>
            </a:r>
            <a:r>
              <a:rPr kumimoji="0" lang="vi-VN" sz="1600" b="0" i="0" u="none" strike="noStrike" kern="0" cap="none" spc="0" normalizeH="0" baseline="0" noProof="0" dirty="0">
                <a:ln>
                  <a:noFill/>
                </a:ln>
                <a:solidFill>
                  <a:srgbClr val="000000"/>
                </a:solidFill>
                <a:effectLst/>
                <a:uLnTx/>
                <a:uFillTx/>
                <a:latin typeface="Arial"/>
                <a:cs typeface="Arial"/>
                <a:sym typeface="Arial"/>
              </a:rPr>
              <a:t>:</a:t>
            </a: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Iron ore: </a:t>
            </a:r>
            <a:r>
              <a:rPr lang="en-US" sz="1600" kern="0" dirty="0">
                <a:solidFill>
                  <a:srgbClr val="000000"/>
                </a:solidFill>
                <a:cs typeface="Arial"/>
                <a:sym typeface="Arial"/>
              </a:rPr>
              <a:t>Is the main raw material, providing iron for the steel production process.</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Coke: </a:t>
            </a:r>
            <a:r>
              <a:rPr lang="en-US" sz="1600" kern="0" dirty="0">
                <a:solidFill>
                  <a:srgbClr val="000000"/>
                </a:solidFill>
                <a:cs typeface="Arial"/>
                <a:sym typeface="Arial"/>
              </a:rPr>
              <a:t>Provides carbon for the iron ore reduction reaction, which helps create iron and high temperatures in the blast furnace.</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Lime (CaO): </a:t>
            </a:r>
            <a:r>
              <a:rPr lang="en-US" sz="1600" kern="0" dirty="0">
                <a:solidFill>
                  <a:srgbClr val="000000"/>
                </a:solidFill>
                <a:cs typeface="Arial"/>
                <a:sym typeface="Arial"/>
              </a:rPr>
              <a:t>Used to remove impurities such as silica in iron ore.</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a:p>
            <a:pPr marL="285750" lvl="0" indent="-285750">
              <a:lnSpc>
                <a:spcPct val="150000"/>
              </a:lnSpc>
              <a:buClr>
                <a:srgbClr val="000000"/>
              </a:buClr>
              <a:buFont typeface="Arial" panose="020B0604020202020204" pitchFamily="34" charset="0"/>
              <a:buChar char="•"/>
            </a:pPr>
            <a:r>
              <a:rPr lang="en-US" sz="1600" b="1" kern="0" dirty="0">
                <a:solidFill>
                  <a:srgbClr val="000000"/>
                </a:solidFill>
                <a:cs typeface="Arial"/>
                <a:sym typeface="Arial"/>
              </a:rPr>
              <a:t>Additives: </a:t>
            </a:r>
            <a:r>
              <a:rPr lang="en-US" sz="1600" kern="0" dirty="0">
                <a:solidFill>
                  <a:srgbClr val="000000"/>
                </a:solidFill>
                <a:cs typeface="Arial"/>
                <a:sym typeface="Arial"/>
              </a:rPr>
              <a:t>Include materials such as limestone, dolomite, other minerals to adjust the properties of steel.</a:t>
            </a:r>
            <a:endParaRPr kumimoji="0" lang="vi-VN" sz="1600" i="0" u="none" strike="noStrike" kern="0" cap="none" spc="0" normalizeH="0" baseline="0" noProof="0" dirty="0">
              <a:ln>
                <a:noFill/>
              </a:ln>
              <a:solidFill>
                <a:srgbClr val="000000"/>
              </a:solidFill>
              <a:effectLst/>
              <a:uLnTx/>
              <a:uFillTx/>
              <a:latin typeface="Arial"/>
              <a:cs typeface="Arial"/>
              <a:sym typeface="Arial"/>
            </a:endParaRPr>
          </a:p>
        </p:txBody>
      </p:sp>
      <p:sp>
        <p:nvSpPr>
          <p:cNvPr id="9" name="Text 1"/>
          <p:cNvSpPr/>
          <p:nvPr/>
        </p:nvSpPr>
        <p:spPr>
          <a:xfrm>
            <a:off x="574939" y="1393437"/>
            <a:ext cx="11013742" cy="2177415"/>
          </a:xfrm>
          <a:prstGeom prst="rect">
            <a:avLst/>
          </a:prstGeom>
          <a:noFill/>
          <a:ln/>
        </p:spPr>
        <p:txBody>
          <a:bodyPr wrap="square" lIns="0" tIns="0" rIns="0" bIns="0" rtlCol="0" anchor="t"/>
          <a:lstStyle/>
          <a:p>
            <a:pPr marL="0" indent="0" algn="just">
              <a:lnSpc>
                <a:spcPts val="2850"/>
              </a:lnSpc>
              <a:buNone/>
            </a:pPr>
            <a:r>
              <a:rPr lang="en-US" sz="1600" dirty="0">
                <a:ea typeface="Source Serif Pro" pitchFamily="34" charset="-122"/>
                <a:cs typeface="Source Serif Pro" pitchFamily="34" charset="-120"/>
              </a:rPr>
              <a:t>To optimize raw material inputs in the blast furnace process, it is essential to focus on using high-quality iron ore with high Fe content and low impurities. This helps reduce coke consumption and the energy required for ore reduction. In addition, increasing the use of high-porosity pellets and sinter enhances the reduction efficiency within the </a:t>
            </a:r>
            <a:r>
              <a:rPr lang="en-US" sz="1600">
                <a:ea typeface="Source Serif Pro" pitchFamily="34" charset="-122"/>
                <a:cs typeface="Source Serif Pro" pitchFamily="34" charset="-120"/>
              </a:rPr>
              <a:t>furnace.</a:t>
            </a:r>
          </a:p>
          <a:p>
            <a:pPr algn="just">
              <a:lnSpc>
                <a:spcPts val="2850"/>
              </a:lnSpc>
            </a:pPr>
            <a:r>
              <a:rPr lang="en-US" sz="1600">
                <a:ea typeface="Source Serif Pro" pitchFamily="34" charset="-122"/>
                <a:cs typeface="Source Serif Pro" pitchFamily="34" charset="-120"/>
              </a:rPr>
              <a:t>Another solution is blending coke with Pulverized Coal Injection (PCI) to reduce coke consumption. This approach not only helps lower production costs but also decreases dependence on coke, a resource that is becoming increasingly scarce.</a:t>
            </a:r>
            <a:endParaRPr lang="en-US" sz="1600"/>
          </a:p>
        </p:txBody>
      </p:sp>
    </p:spTree>
    <p:extLst>
      <p:ext uri="{BB962C8B-B14F-4D97-AF65-F5344CB8AC3E}">
        <p14:creationId xmlns:p14="http://schemas.microsoft.com/office/powerpoint/2010/main" val="36334047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63522-905D-EEF6-37E9-3A72256A8E29}"/>
              </a:ext>
            </a:extLst>
          </p:cNvPr>
          <p:cNvSpPr>
            <a:spLocks noGrp="1"/>
          </p:cNvSpPr>
          <p:nvPr>
            <p:ph type="title"/>
          </p:nvPr>
        </p:nvSpPr>
        <p:spPr/>
        <p:txBody>
          <a:bodyPr>
            <a:noAutofit/>
          </a:bodyPr>
          <a:lstStyle/>
          <a:p>
            <a:r>
              <a:rPr lang="en-VN" sz="3200" dirty="0">
                <a:solidFill>
                  <a:schemeClr val="accent1">
                    <a:lumMod val="50000"/>
                  </a:schemeClr>
                </a:solidFill>
              </a:rPr>
              <a:t>Q&amp;A</a:t>
            </a:r>
          </a:p>
        </p:txBody>
      </p:sp>
      <p:sp>
        <p:nvSpPr>
          <p:cNvPr id="3" name="Text 1">
            <a:extLst>
              <a:ext uri="{FF2B5EF4-FFF2-40B4-BE49-F238E27FC236}">
                <a16:creationId xmlns:a16="http://schemas.microsoft.com/office/drawing/2014/main" id="{7C4B1E9B-7D24-C0B4-2481-A3F65DA45160}"/>
              </a:ext>
            </a:extLst>
          </p:cNvPr>
          <p:cNvSpPr/>
          <p:nvPr/>
        </p:nvSpPr>
        <p:spPr>
          <a:xfrm>
            <a:off x="971974" y="1989363"/>
            <a:ext cx="10610426" cy="1203288"/>
          </a:xfrm>
          <a:prstGeom prst="rect">
            <a:avLst/>
          </a:prstGeom>
          <a:noFill/>
          <a:ln/>
        </p:spPr>
        <p:txBody>
          <a:bodyPr wrap="square" lIns="0" tIns="0" rIns="0" bIns="0" rtlCol="0" anchor="t"/>
          <a:lstStyle/>
          <a:p>
            <a:pPr marL="285750" indent="-285750">
              <a:lnSpc>
                <a:spcPts val="2375"/>
              </a:lnSpc>
              <a:buFont typeface="Wingdings" pitchFamily="2" charset="2"/>
              <a:buChar char="v"/>
            </a:pPr>
            <a:r>
              <a:rPr lang="en-US" sz="2000" dirty="0"/>
              <a:t>Please share the actions in the EEMs activities of your business?</a:t>
            </a:r>
          </a:p>
        </p:txBody>
      </p:sp>
    </p:spTree>
    <p:extLst>
      <p:ext uri="{BB962C8B-B14F-4D97-AF65-F5344CB8AC3E}">
        <p14:creationId xmlns:p14="http://schemas.microsoft.com/office/powerpoint/2010/main" val="21225570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THANK</a:t>
            </a:r>
            <a:r>
              <a:rPr kumimoji="0" lang="en-US" sz="4800" b="1" i="0" u="none" strike="noStrike" kern="0" cap="none" spc="0" normalizeH="0" noProof="0">
                <a:ln>
                  <a:noFill/>
                </a:ln>
                <a:solidFill>
                  <a:srgbClr val="87C6CC">
                    <a:lumMod val="50000"/>
                  </a:srgbClr>
                </a:solidFill>
                <a:effectLst/>
                <a:uLnTx/>
                <a:uFillTx/>
                <a:latin typeface="Arial"/>
                <a:cs typeface="Arial" panose="020B0604020202020204" pitchFamily="34" charset="0"/>
                <a:sym typeface="Fira Sans Extra Condensed"/>
              </a:rPr>
              <a:t>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589185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2DE7-4094-E9DC-36B1-035D6B76E16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F6634B7-6437-C969-DACB-0C69E4A76DBC}"/>
              </a:ext>
            </a:extLst>
          </p:cNvPr>
          <p:cNvSpPr txBox="1"/>
          <p:nvPr/>
        </p:nvSpPr>
        <p:spPr>
          <a:xfrm>
            <a:off x="574940" y="1376036"/>
            <a:ext cx="11013742" cy="4524315"/>
          </a:xfrm>
          <a:prstGeom prst="rect">
            <a:avLst/>
          </a:prstGeom>
          <a:noFill/>
        </p:spPr>
        <p:txBody>
          <a:bodyPr wrap="square">
            <a:spAutoFit/>
          </a:bodyPr>
          <a:lstStyle/>
          <a:p>
            <a:pPr marL="238115" lvl="0" indent="-238115" algn="just">
              <a:lnSpc>
                <a:spcPct val="150000"/>
              </a:lnSpc>
              <a:buClr>
                <a:srgbClr val="000000"/>
              </a:buClr>
              <a:buFont typeface="Wingdings" panose="05000000000000000000" pitchFamily="2" charset="2"/>
              <a:buChar char="q"/>
            </a:pPr>
            <a:r>
              <a:rPr lang="vi-VN" sz="1600" b="1" kern="0">
                <a:solidFill>
                  <a:srgbClr val="000000"/>
                </a:solidFill>
                <a:latin typeface="Arial"/>
                <a:cs typeface="Arial"/>
                <a:sym typeface="Arial"/>
              </a:rPr>
              <a:t>Optimizing input materials solution</a:t>
            </a:r>
            <a:endParaRPr kumimoji="0" lang="vi-VN" sz="1600" b="1"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vi-VN" sz="1600" b="1" kern="0">
                <a:solidFill>
                  <a:srgbClr val="000000"/>
                </a:solidFill>
                <a:latin typeface="Arial"/>
                <a:cs typeface="Arial"/>
                <a:sym typeface="Arial"/>
              </a:rPr>
              <a:t>Improve raw material qualit</a:t>
            </a:r>
            <a:r>
              <a:rPr lang="en-US" sz="1600" b="1" kern="0">
                <a:solidFill>
                  <a:srgbClr val="000000"/>
                </a:solidFill>
                <a:latin typeface="Arial"/>
                <a:cs typeface="Arial"/>
                <a:sym typeface="Arial"/>
              </a:rPr>
              <a:t>y:</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Ensures consistent quality of input materials, removes unwanted impurities, improves material smoothness, and increases reaction efficiency in the furnace.</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Adjust the mixing ratio of raw materials:</a:t>
            </a:r>
            <a:r>
              <a:rPr kumimoji="0" lang="vi-VN" sz="1600" b="0" i="0" u="none" strike="noStrike" kern="0" cap="none" spc="0" normalizeH="0" baseline="0" noProof="0">
                <a:ln>
                  <a:noFill/>
                </a:ln>
                <a:solidFill>
                  <a:srgbClr val="000000"/>
                </a:solidFill>
                <a:effectLst/>
                <a:uLnTx/>
                <a:uFillTx/>
                <a:latin typeface="Arial"/>
                <a:cs typeface="Arial"/>
                <a:sym typeface="Arial"/>
              </a:rPr>
              <a:t> T</a:t>
            </a:r>
            <a:r>
              <a:rPr lang="en-US" sz="1600" kern="0">
                <a:solidFill>
                  <a:srgbClr val="000000"/>
                </a:solidFill>
                <a:cs typeface="Arial"/>
                <a:sym typeface="Arial"/>
              </a:rPr>
              <a:t>The ratio between iron ore, coke and additives needs to be flexibly adjusted to optimize blast furnace performance, ensuring there is no shortage or excess of raw materials, affecting product costs and quality.</a:t>
            </a:r>
            <a:endParaRPr kumimoji="0" lang="vi-VN" sz="1600" b="0" i="0" u="none" strike="noStrike" kern="0" cap="none" spc="0" normalizeH="0" baseline="0" noProof="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vi-VN" sz="1600" b="1" kern="0">
                <a:solidFill>
                  <a:srgbClr val="000000"/>
                </a:solidFill>
                <a:latin typeface="Arial"/>
                <a:cs typeface="Arial"/>
                <a:sym typeface="Arial"/>
              </a:rPr>
              <a:t>Use alternative material</a:t>
            </a:r>
            <a:r>
              <a:rPr lang="en-US" sz="1600" b="1" kern="0">
                <a:solidFill>
                  <a:srgbClr val="000000"/>
                </a:solidFill>
                <a:latin typeface="Arial"/>
                <a:cs typeface="Arial"/>
                <a:sym typeface="Arial"/>
              </a:rPr>
              <a:t>s:</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Using alternative feedstocks such as </a:t>
            </a:r>
            <a:r>
              <a:rPr lang="en-US" sz="1600" b="1" kern="0">
                <a:solidFill>
                  <a:srgbClr val="000000"/>
                </a:solidFill>
                <a:cs typeface="Arial"/>
                <a:sym typeface="Arial"/>
              </a:rPr>
              <a:t>biochar, industrial waste, or steel scrap</a:t>
            </a:r>
            <a:r>
              <a:rPr lang="en-US" sz="1600" kern="0">
                <a:solidFill>
                  <a:srgbClr val="000000"/>
                </a:solidFill>
                <a:cs typeface="Arial"/>
                <a:sym typeface="Arial"/>
              </a:rPr>
              <a:t> can reduce input material costs and reduce CO₂ emissions.</a:t>
            </a:r>
            <a:endParaRPr kumimoji="0" lang="vi-VN" sz="1600" b="0" i="0" u="none" strike="noStrike" kern="0" cap="none" spc="0" normalizeH="0" baseline="0" noProof="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Optimize the air flow in the furnace:</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Improved air supply and temperature control systems to ensure that all materials in the furnace reach the temperature required for chemical reactions.</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Clr>
                <a:srgbClr val="000000"/>
              </a:buClr>
              <a:buFont typeface="Arial" panose="020B0604020202020204" pitchFamily="34" charset="0"/>
              <a:buChar char="•"/>
            </a:pPr>
            <a:r>
              <a:rPr lang="en-US" sz="1600" b="1" kern="0">
                <a:solidFill>
                  <a:srgbClr val="000000"/>
                </a:solidFill>
                <a:cs typeface="Arial"/>
                <a:sym typeface="Arial"/>
              </a:rPr>
              <a:t>Strengthening the exhaust gas recycling system:</a:t>
            </a:r>
            <a:r>
              <a:rPr kumimoji="0" lang="vi-VN" sz="1600" b="0" i="0" u="none" strike="noStrike" kern="0" cap="none" spc="0" normalizeH="0" baseline="0" noProof="0">
                <a:ln>
                  <a:noFill/>
                </a:ln>
                <a:solidFill>
                  <a:srgbClr val="000000"/>
                </a:solidFill>
                <a:effectLst/>
                <a:uLnTx/>
                <a:uFillTx/>
                <a:latin typeface="Arial"/>
                <a:cs typeface="Arial"/>
                <a:sym typeface="Arial"/>
              </a:rPr>
              <a:t> </a:t>
            </a:r>
            <a:r>
              <a:rPr lang="en-US" sz="1600" kern="0">
                <a:solidFill>
                  <a:srgbClr val="000000"/>
                </a:solidFill>
                <a:cs typeface="Arial"/>
                <a:sym typeface="Arial"/>
              </a:rPr>
              <a:t>The exhaust gas from the blast furnace can be reused to power other processes in the plant, reducing dependence on external energy.</a:t>
            </a:r>
            <a:endParaRPr kumimoji="0" lang="vi-VN"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DB5AE4F9-BA91-C092-E9F5-F81C6081F67E}"/>
              </a:ext>
            </a:extLst>
          </p:cNvPr>
          <p:cNvSpPr txBox="1"/>
          <p:nvPr/>
        </p:nvSpPr>
        <p:spPr>
          <a:xfrm>
            <a:off x="574940" y="584473"/>
            <a:ext cx="11013742"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41175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D8CF-7119-1839-C160-9FF658B52D93}"/>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53D25A6-10BE-22DB-E196-65F875C11093}"/>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
        <p:nvSpPr>
          <p:cNvPr id="3" name="TextBox 2">
            <a:extLst>
              <a:ext uri="{FF2B5EF4-FFF2-40B4-BE49-F238E27FC236}">
                <a16:creationId xmlns:a16="http://schemas.microsoft.com/office/drawing/2014/main" id="{DD4F91A6-1B00-6D8C-D211-32A31D5B90BD}"/>
              </a:ext>
            </a:extLst>
          </p:cNvPr>
          <p:cNvSpPr txBox="1"/>
          <p:nvPr/>
        </p:nvSpPr>
        <p:spPr>
          <a:xfrm>
            <a:off x="1098489" y="1405679"/>
            <a:ext cx="10352776" cy="5078313"/>
          </a:xfrm>
          <a:prstGeom prst="rect">
            <a:avLst/>
          </a:prstGeom>
          <a:noFill/>
        </p:spPr>
        <p:txBody>
          <a:bodyPr wrap="square">
            <a:spAutoFit/>
          </a:bodyPr>
          <a:lstStyle/>
          <a:p>
            <a:pPr marL="342900" indent="-342900">
              <a:buFont typeface="Wingdings" panose="05000000000000000000" pitchFamily="2" charset="2"/>
              <a:buChar char="q"/>
            </a:pPr>
            <a:r>
              <a:rPr lang="vi-VN" b="1" dirty="0"/>
              <a:t>Analysis of the influence principle of input materials</a:t>
            </a:r>
          </a:p>
          <a:p>
            <a:pPr marL="342900" indent="-342900">
              <a:buFont typeface="+mj-lt"/>
              <a:buAutoNum type="arabicPeriod"/>
            </a:pPr>
            <a:r>
              <a:rPr lang="vi-VN" b="1" dirty="0"/>
              <a:t>Ore</a:t>
            </a:r>
          </a:p>
          <a:p>
            <a:pPr marL="285750" indent="-285750">
              <a:buFont typeface="Wingdings" pitchFamily="2" charset="2"/>
              <a:buChar char="Ø"/>
            </a:pPr>
            <a:r>
              <a:rPr lang="en-US" dirty="0"/>
              <a:t>Type of ore (fine particles, lump ore, iron ore pellets) affects furnace permeability, reduction capability, and heat consumption.</a:t>
            </a:r>
          </a:p>
          <a:p>
            <a:pPr marL="285750" indent="-285750">
              <a:buFont typeface="Wingdings" pitchFamily="2" charset="2"/>
              <a:buChar char="Ø"/>
            </a:pPr>
            <a:r>
              <a:rPr lang="en-US" dirty="0"/>
              <a:t>Pellets or pre-heated ore help reduce the amount of heat needed for reduction → lowering coke consumption.</a:t>
            </a:r>
          </a:p>
          <a:p>
            <a:r>
              <a:rPr lang="en-US" b="1" dirty="0"/>
              <a:t>2. Coke:</a:t>
            </a:r>
          </a:p>
          <a:p>
            <a:pPr marL="285750" indent="-285750">
              <a:buFont typeface="Wingdings" pitchFamily="2" charset="2"/>
              <a:buChar char="Ø"/>
            </a:pPr>
            <a:r>
              <a:rPr lang="en-US" dirty="0"/>
              <a:t>Coal with a high CSR (Coke Strength after Reaction) helps reduce cracking in the furnace and improves heat exchange efficiency.</a:t>
            </a:r>
          </a:p>
          <a:p>
            <a:pPr marL="285750" indent="-285750">
              <a:buFont typeface="Wingdings" pitchFamily="2" charset="2"/>
              <a:buChar char="Ø"/>
            </a:pPr>
            <a:r>
              <a:rPr lang="en-US" dirty="0"/>
              <a:t>Optimizing coke size improves furnace permeability and thermal performance.</a:t>
            </a:r>
          </a:p>
          <a:p>
            <a:r>
              <a:rPr lang="en-US" b="1" dirty="0"/>
              <a:t>3. Limestone and additives:</a:t>
            </a:r>
          </a:p>
          <a:p>
            <a:pPr marL="285750" indent="-285750">
              <a:buFont typeface="Wingdings" pitchFamily="2" charset="2"/>
              <a:buChar char="Ø"/>
            </a:pPr>
            <a:r>
              <a:rPr lang="en-US" dirty="0"/>
              <a:t>Using high-purity limestone (</a:t>
            </a:r>
            <a:r>
              <a:rPr lang="en-US" dirty="0" err="1"/>
              <a:t>CaCO</a:t>
            </a:r>
            <a:r>
              <a:rPr lang="en-US" dirty="0"/>
              <a:t>₃ &gt; 90%) enhances the impurity removal reaction → reduces excess heat generation.</a:t>
            </a:r>
          </a:p>
          <a:p>
            <a:pPr marL="285750" indent="-285750">
              <a:buFont typeface="Wingdings" pitchFamily="2" charset="2"/>
              <a:buChar char="Ø"/>
            </a:pPr>
            <a:r>
              <a:rPr lang="en-US" dirty="0"/>
              <a:t>Proper use of fluxing additives lowers the melting temperature → saving energy.</a:t>
            </a:r>
          </a:p>
          <a:p>
            <a:r>
              <a:rPr lang="en-US" b="1" dirty="0"/>
              <a:t>4. Moisture content of materials:</a:t>
            </a:r>
            <a:br>
              <a:rPr lang="en-US" dirty="0"/>
            </a:br>
            <a:r>
              <a:rPr lang="en-US" dirty="0"/>
              <a:t>Reducing moisture before feeding into the furnace helps minimize heat loss due to water evaporation.</a:t>
            </a:r>
          </a:p>
          <a:p>
            <a:pPr marL="742950" lvl="1" indent="-285750">
              <a:buFont typeface="+mj-lt"/>
              <a:buAutoNum type="arabicPeriod"/>
            </a:pPr>
            <a:endParaRPr lang="vi-VN" dirty="0"/>
          </a:p>
        </p:txBody>
      </p:sp>
    </p:spTree>
    <p:extLst>
      <p:ext uri="{BB962C8B-B14F-4D97-AF65-F5344CB8AC3E}">
        <p14:creationId xmlns:p14="http://schemas.microsoft.com/office/powerpoint/2010/main" val="1606286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EE1E8-B1F0-A107-25A8-C09E23EF88B2}"/>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7F5A1F5-965D-4972-3EDD-A7A38AF382B9}"/>
              </a:ext>
            </a:extLst>
          </p:cNvPr>
          <p:cNvGraphicFramePr>
            <a:graphicFrameLocks noGrp="1"/>
          </p:cNvGraphicFramePr>
          <p:nvPr>
            <p:extLst>
              <p:ext uri="{D42A27DB-BD31-4B8C-83A1-F6EECF244321}">
                <p14:modId xmlns:p14="http://schemas.microsoft.com/office/powerpoint/2010/main" val="3555453521"/>
              </p:ext>
            </p:extLst>
          </p:nvPr>
        </p:nvGraphicFramePr>
        <p:xfrm>
          <a:off x="609600" y="2492138"/>
          <a:ext cx="10972800" cy="2733549"/>
        </p:xfrm>
        <a:graphic>
          <a:graphicData uri="http://schemas.openxmlformats.org/drawingml/2006/table">
            <a:tbl>
              <a:tblPr>
                <a:tableStyleId>{2D5ABB26-0587-4C30-8999-92F81FD0307C}</a:tableStyleId>
              </a:tblPr>
              <a:tblGrid>
                <a:gridCol w="2304081">
                  <a:extLst>
                    <a:ext uri="{9D8B030D-6E8A-4147-A177-3AD203B41FA5}">
                      <a16:colId xmlns:a16="http://schemas.microsoft.com/office/drawing/2014/main" val="3642283618"/>
                    </a:ext>
                  </a:extLst>
                </a:gridCol>
                <a:gridCol w="2929180">
                  <a:extLst>
                    <a:ext uri="{9D8B030D-6E8A-4147-A177-3AD203B41FA5}">
                      <a16:colId xmlns:a16="http://schemas.microsoft.com/office/drawing/2014/main" val="4128305223"/>
                    </a:ext>
                  </a:extLst>
                </a:gridCol>
                <a:gridCol w="2681379">
                  <a:extLst>
                    <a:ext uri="{9D8B030D-6E8A-4147-A177-3AD203B41FA5}">
                      <a16:colId xmlns:a16="http://schemas.microsoft.com/office/drawing/2014/main" val="2528478102"/>
                    </a:ext>
                  </a:extLst>
                </a:gridCol>
                <a:gridCol w="3058160">
                  <a:extLst>
                    <a:ext uri="{9D8B030D-6E8A-4147-A177-3AD203B41FA5}">
                      <a16:colId xmlns:a16="http://schemas.microsoft.com/office/drawing/2014/main" val="3592456857"/>
                    </a:ext>
                  </a:extLst>
                </a:gridCol>
              </a:tblGrid>
              <a:tr h="0">
                <a:tc>
                  <a:txBody>
                    <a:bodyPr/>
                    <a:lstStyle/>
                    <a:p>
                      <a:r>
                        <a:rPr lang="en-US" b="1" dirty="0"/>
                        <a:t>Ingredient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b="1" dirty="0"/>
                        <a:t>Before Optimizing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b="1" dirty="0"/>
                        <a:t>After Optimizing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24385"/>
                  </a:ext>
                </a:extLst>
              </a:tr>
              <a:tr h="0">
                <a:tc>
                  <a:txBody>
                    <a:bodyPr/>
                    <a:lstStyle/>
                    <a:p>
                      <a:r>
                        <a:rPr lang="en-US" dirty="0"/>
                        <a:t>Iron ore (58% Fe)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1600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Increase the rate of ore pellets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46939"/>
                  </a:ext>
                </a:extLst>
              </a:tr>
              <a:tr h="0">
                <a:tc>
                  <a:txBody>
                    <a:bodyPr/>
                    <a:lstStyle/>
                    <a:p>
                      <a:r>
                        <a:rPr lang="en-US"/>
                        <a:t>Coke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450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Due to better revert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457441"/>
                  </a:ext>
                </a:extLst>
              </a:tr>
              <a:tr h="0">
                <a:tc>
                  <a:txBody>
                    <a:bodyPr/>
                    <a:lstStyle/>
                    <a:p>
                      <a:r>
                        <a:rPr lang="en-US" dirty="0"/>
                        <a:t>Limestone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Increase Altitude more efficiently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9879956"/>
                  </a:ext>
                </a:extLst>
              </a:tr>
              <a:tr h="0">
                <a:tc>
                  <a:txBody>
                    <a:bodyPr/>
                    <a:lstStyle/>
                    <a:p>
                      <a:r>
                        <a:rPr lang="en-US" dirty="0"/>
                        <a:t>Heat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13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11.5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vi-VN" dirty="0"/>
                        <a:t>Due to a more efficient reaction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2379817"/>
                  </a:ext>
                </a:extLst>
              </a:tr>
            </a:tbl>
          </a:graphicData>
        </a:graphic>
      </p:graphicFrame>
      <p:sp>
        <p:nvSpPr>
          <p:cNvPr id="5" name="TextBox 4">
            <a:extLst>
              <a:ext uri="{FF2B5EF4-FFF2-40B4-BE49-F238E27FC236}">
                <a16:creationId xmlns:a16="http://schemas.microsoft.com/office/drawing/2014/main" id="{CFAD2A40-199B-1848-DFCC-BC4300B5C5E3}"/>
              </a:ext>
            </a:extLst>
          </p:cNvPr>
          <p:cNvSpPr txBox="1"/>
          <p:nvPr/>
        </p:nvSpPr>
        <p:spPr>
          <a:xfrm>
            <a:off x="609600" y="1393437"/>
            <a:ext cx="6096000" cy="646331"/>
          </a:xfrm>
          <a:prstGeom prst="rect">
            <a:avLst/>
          </a:prstGeom>
          <a:noFill/>
        </p:spPr>
        <p:txBody>
          <a:bodyPr wrap="square">
            <a:spAutoFit/>
          </a:bodyPr>
          <a:lstStyle/>
          <a:p>
            <a:pPr marL="342900" indent="-342900">
              <a:buFont typeface="Wingdings" panose="05000000000000000000" pitchFamily="2" charset="2"/>
              <a:buChar char="q"/>
            </a:pPr>
            <a:r>
              <a:rPr lang="vi-VN" b="1" dirty="0"/>
              <a:t>Preliminary calculation of potential energy savings</a:t>
            </a:r>
            <a:endParaRPr lang="en-US" b="1" dirty="0"/>
          </a:p>
          <a:p>
            <a:r>
              <a:rPr lang="vi-VN" b="1" dirty="0"/>
              <a:t>Input assumptions for 1 ton of cast iron:</a:t>
            </a:r>
          </a:p>
        </p:txBody>
      </p:sp>
      <p:sp>
        <p:nvSpPr>
          <p:cNvPr id="3" name="TextBox 2">
            <a:extLst>
              <a:ext uri="{FF2B5EF4-FFF2-40B4-BE49-F238E27FC236}">
                <a16:creationId xmlns:a16="http://schemas.microsoft.com/office/drawing/2014/main" id="{D085EC4B-7018-F18E-2B05-CD3981184C46}"/>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3873557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49AD2-EF42-DA72-6166-12DAE80EC3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085F30D-3AD9-D40B-FB2C-82E208AABF00}"/>
              </a:ext>
            </a:extLst>
          </p:cNvPr>
          <p:cNvSpPr txBox="1"/>
          <p:nvPr/>
        </p:nvSpPr>
        <p:spPr>
          <a:xfrm>
            <a:off x="914400" y="1393437"/>
            <a:ext cx="10047514" cy="5026954"/>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Energy Saving: </a:t>
            </a:r>
          </a:p>
          <a:p>
            <a:pPr>
              <a:lnSpc>
                <a:spcPct val="150000"/>
              </a:lnSpc>
            </a:pPr>
            <a:r>
              <a:rPr lang="vi-VN" b="1" dirty="0"/>
              <a:t>Energy reduction:</a:t>
            </a:r>
            <a:endParaRPr lang="en-US" b="1" dirty="0"/>
          </a:p>
          <a:p>
            <a:pPr>
              <a:lnSpc>
                <a:spcPct val="150000"/>
              </a:lnSpc>
              <a:buFont typeface="Arial" panose="020B0604020202020204" pitchFamily="34" charset="0"/>
              <a:buChar char="•"/>
            </a:pPr>
            <a:endParaRPr lang="vi-VN" dirty="0"/>
          </a:p>
          <a:p>
            <a:pPr>
              <a:lnSpc>
                <a:spcPct val="150000"/>
              </a:lnSpc>
              <a:buFont typeface="Arial" panose="020B0604020202020204" pitchFamily="34" charset="0"/>
              <a:buChar char="•"/>
            </a:pPr>
            <a:r>
              <a:rPr lang="vi-VN" b="1" dirty="0"/>
              <a:t> Reduction rate:</a:t>
            </a:r>
            <a:r>
              <a:rPr lang="vi-VN" dirty="0"/>
              <a:t> ~11.5%</a:t>
            </a:r>
          </a:p>
          <a:p>
            <a:pPr>
              <a:lnSpc>
                <a:spcPct val="150000"/>
              </a:lnSpc>
              <a:buNone/>
            </a:pPr>
            <a:r>
              <a:rPr lang="vi-VN" b="1" dirty="0"/>
              <a:t>Calculate your savings (for example):</a:t>
            </a:r>
          </a:p>
          <a:p>
            <a:pPr>
              <a:lnSpc>
                <a:spcPct val="150000"/>
              </a:lnSpc>
              <a:buNone/>
            </a:pPr>
            <a:r>
              <a:rPr lang="vi-VN" dirty="0"/>
              <a:t>Assuming a factory produces 1,000,000 tons of cast iron per year:</a:t>
            </a:r>
          </a:p>
          <a:p>
            <a:pPr>
              <a:lnSpc>
                <a:spcPct val="150000"/>
              </a:lnSpc>
              <a:buFont typeface="Arial" panose="020B0604020202020204" pitchFamily="34" charset="0"/>
              <a:buChar char="•"/>
            </a:pPr>
            <a:r>
              <a:rPr lang="vi-VN" b="1" dirty="0"/>
              <a:t>Energy saving/year:</a:t>
            </a:r>
            <a:endParaRPr lang="en-US" b="1" dirty="0"/>
          </a:p>
          <a:p>
            <a:pPr>
              <a:lnSpc>
                <a:spcPct val="150000"/>
              </a:lnSpc>
            </a:pPr>
            <a:endParaRPr lang="vi-VN" dirty="0"/>
          </a:p>
          <a:p>
            <a:pPr>
              <a:lnSpc>
                <a:spcPct val="150000"/>
              </a:lnSpc>
              <a:buFont typeface="Arial" panose="020B0604020202020204" pitchFamily="34" charset="0"/>
              <a:buChar char="•"/>
            </a:pPr>
            <a:r>
              <a:rPr lang="vi-VN" b="1" dirty="0"/>
              <a:t>Converted to fuel costs:</a:t>
            </a:r>
            <a:br>
              <a:rPr lang="vi-VN" dirty="0"/>
            </a:br>
            <a:r>
              <a:rPr lang="vi-VN" dirty="0"/>
              <a:t>If coke costs $100/ton, 1 ton of coke = 28 GJ</a:t>
            </a:r>
            <a:endParaRPr lang="en-US" dirty="0"/>
          </a:p>
          <a:p>
            <a:pPr>
              <a:lnSpc>
                <a:spcPct val="150000"/>
              </a:lnSpc>
            </a:pPr>
            <a:endParaRPr lang="en-US" dirty="0"/>
          </a:p>
          <a:p>
            <a:pPr>
              <a:lnSpc>
                <a:spcPct val="150000"/>
              </a:lnSpc>
            </a:pPr>
            <a:r>
              <a:rPr lang="en-US" dirty="0"/>
              <a:t>						</a:t>
            </a:r>
            <a:r>
              <a:rPr lang="vi-VN" dirty="0"/>
              <a:t>→ </a:t>
            </a:r>
            <a:r>
              <a:rPr lang="vi-VN" b="1" dirty="0"/>
              <a:t>Tiết kiệm ~5,35 triệu USD/năm</a:t>
            </a:r>
            <a:endParaRPr lang="vi-VN" dirty="0"/>
          </a:p>
        </p:txBody>
      </p:sp>
      <p:pic>
        <p:nvPicPr>
          <p:cNvPr id="8" name="Picture 7">
            <a:extLst>
              <a:ext uri="{FF2B5EF4-FFF2-40B4-BE49-F238E27FC236}">
                <a16:creationId xmlns:a16="http://schemas.microsoft.com/office/drawing/2014/main" id="{EAF9454B-8E9F-8CD1-A095-6B4B1C3832BE}"/>
              </a:ext>
            </a:extLst>
          </p:cNvPr>
          <p:cNvPicPr>
            <a:picLocks noChangeAspect="1"/>
          </p:cNvPicPr>
          <p:nvPr/>
        </p:nvPicPr>
        <p:blipFill>
          <a:blip r:embed="rId2"/>
          <a:stretch>
            <a:fillRect/>
          </a:stretch>
        </p:blipFill>
        <p:spPr>
          <a:xfrm>
            <a:off x="3337469" y="2172730"/>
            <a:ext cx="5201376" cy="457264"/>
          </a:xfrm>
          <a:prstGeom prst="rect">
            <a:avLst/>
          </a:prstGeom>
        </p:spPr>
      </p:pic>
      <p:pic>
        <p:nvPicPr>
          <p:cNvPr id="10" name="Picture 9">
            <a:extLst>
              <a:ext uri="{FF2B5EF4-FFF2-40B4-BE49-F238E27FC236}">
                <a16:creationId xmlns:a16="http://schemas.microsoft.com/office/drawing/2014/main" id="{6677FABB-94C0-B363-8E0E-C4A7BE0CB6F7}"/>
              </a:ext>
            </a:extLst>
          </p:cNvPr>
          <p:cNvPicPr>
            <a:picLocks noChangeAspect="1"/>
          </p:cNvPicPr>
          <p:nvPr/>
        </p:nvPicPr>
        <p:blipFill>
          <a:blip r:embed="rId3"/>
          <a:stretch>
            <a:fillRect/>
          </a:stretch>
        </p:blipFill>
        <p:spPr>
          <a:xfrm>
            <a:off x="3542285" y="4322412"/>
            <a:ext cx="4791744" cy="428685"/>
          </a:xfrm>
          <a:prstGeom prst="rect">
            <a:avLst/>
          </a:prstGeom>
        </p:spPr>
      </p:pic>
      <p:pic>
        <p:nvPicPr>
          <p:cNvPr id="12" name="Picture 11">
            <a:extLst>
              <a:ext uri="{FF2B5EF4-FFF2-40B4-BE49-F238E27FC236}">
                <a16:creationId xmlns:a16="http://schemas.microsoft.com/office/drawing/2014/main" id="{09C218C1-8B66-6339-2A74-E03566D7C3F5}"/>
              </a:ext>
            </a:extLst>
          </p:cNvPr>
          <p:cNvPicPr>
            <a:picLocks noChangeAspect="1"/>
          </p:cNvPicPr>
          <p:nvPr/>
        </p:nvPicPr>
        <p:blipFill>
          <a:blip r:embed="rId4"/>
          <a:stretch>
            <a:fillRect/>
          </a:stretch>
        </p:blipFill>
        <p:spPr>
          <a:xfrm>
            <a:off x="3070828" y="5574387"/>
            <a:ext cx="7135221" cy="438211"/>
          </a:xfrm>
          <a:prstGeom prst="rect">
            <a:avLst/>
          </a:prstGeom>
        </p:spPr>
      </p:pic>
      <p:sp>
        <p:nvSpPr>
          <p:cNvPr id="2" name="TextBox 1">
            <a:extLst>
              <a:ext uri="{FF2B5EF4-FFF2-40B4-BE49-F238E27FC236}">
                <a16:creationId xmlns:a16="http://schemas.microsoft.com/office/drawing/2014/main" id="{5E50FEA2-467E-0EA2-C782-0FAB04A1FFB0}"/>
              </a:ext>
            </a:extLst>
          </p:cNvPr>
          <p:cNvSpPr txBox="1"/>
          <p:nvPr/>
        </p:nvSpPr>
        <p:spPr>
          <a:xfrm>
            <a:off x="2301591" y="581835"/>
            <a:ext cx="7588817" cy="523220"/>
          </a:xfrm>
          <a:prstGeom prst="rect">
            <a:avLst/>
          </a:prstGeom>
          <a:noFill/>
        </p:spPr>
        <p:txBody>
          <a:bodyPr wrap="square" rtlCol="0">
            <a:spAutoFit/>
          </a:bodyPr>
          <a:lstStyle/>
          <a:p>
            <a:pPr lvl="0" algn="ctr">
              <a:buClr>
                <a:srgbClr val="000000"/>
              </a:buClr>
              <a:defRPr/>
            </a:pPr>
            <a:r>
              <a:rPr lang="en-US" sz="2800" b="1" kern="0" dirty="0">
                <a:solidFill>
                  <a:srgbClr val="87C6CC">
                    <a:lumMod val="50000"/>
                  </a:srgbClr>
                </a:solidFill>
                <a:latin typeface="Arial" panose="020B0604020202020204" pitchFamily="34" charset="0"/>
                <a:cs typeface="Arial" panose="020B0604020202020204" pitchFamily="34" charset="0"/>
                <a:sym typeface="Arial"/>
              </a:rPr>
              <a:t>1.1 OPTIMIZING INPUT MATERIALS</a:t>
            </a:r>
            <a:endParaRPr lang="en-US" sz="2800" kern="0" dirty="0">
              <a:solidFill>
                <a:srgbClr val="000000"/>
              </a:solidFill>
              <a:cs typeface="Arial"/>
              <a:sym typeface="Arial"/>
            </a:endParaRPr>
          </a:p>
        </p:txBody>
      </p:sp>
    </p:spTree>
    <p:extLst>
      <p:ext uri="{BB962C8B-B14F-4D97-AF65-F5344CB8AC3E}">
        <p14:creationId xmlns:p14="http://schemas.microsoft.com/office/powerpoint/2010/main" val="146343509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4895</TotalTime>
  <Words>5834</Words>
  <Application>Microsoft Macintosh PowerPoint</Application>
  <PresentationFormat>Widescreen</PresentationFormat>
  <Paragraphs>545</Paragraphs>
  <Slides>51</Slides>
  <Notes>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51</vt:i4>
      </vt:variant>
    </vt:vector>
  </HeadingPairs>
  <TitlesOfParts>
    <vt:vector size="65" baseType="lpstr">
      <vt:lpstr>DengXian</vt:lpstr>
      <vt:lpstr>Aptos</vt:lpstr>
      <vt:lpstr>Arial</vt:lpstr>
      <vt:lpstr>Calibri</vt:lpstr>
      <vt:lpstr>Courier New</vt:lpstr>
      <vt:lpstr>Fira Sans Extra Condensed</vt:lpstr>
      <vt:lpstr>OpenSans</vt:lpstr>
      <vt:lpstr>Platypi Medium</vt:lpstr>
      <vt:lpstr>Roboto</vt:lpstr>
      <vt:lpstr>Source Serif Pro</vt:lpstr>
      <vt:lpstr>Wingdings</vt:lpstr>
      <vt:lpstr>Energy Saving Infographics by Slidesgo</vt:lpstr>
      <vt:lpstr>1_Energy Saving Infographics by Slidesgo</vt:lpstr>
      <vt:lpstr>2_Energy Saving Infographics by Slidesgo</vt:lpstr>
      <vt:lpstr>TRAINING PROGRAMME  FOR IEs</vt:lpstr>
      <vt:lpstr>PowerPoint Presentation</vt:lpstr>
      <vt:lpstr>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Energy Saving Opportunities in Auxiliary Systems</vt:lpstr>
      <vt:lpstr>3. Energy Saving Opportunities in Auxiliary Systems</vt:lpstr>
      <vt:lpstr>3. Energy Saving Opportunities in Auxiliary Systems</vt:lpstr>
      <vt:lpstr>PowerPoint Presentation</vt:lpstr>
      <vt:lpstr>PowerPoint Presentation</vt:lpstr>
      <vt:lpstr>PowerPoint Presentation</vt:lpstr>
      <vt:lpstr>PowerPoint Presentation</vt:lpstr>
      <vt:lpstr>PowerPoint Presentation</vt:lpstr>
      <vt:lpstr>PowerPoint Presentation</vt:lpstr>
      <vt:lpstr>Example</vt:lpstr>
      <vt:lpstr>PowerPoint Presentation</vt:lpstr>
      <vt:lpstr>PowerPoint Presentation</vt:lpstr>
      <vt:lpstr>PowerPoint Presentation</vt:lpstr>
      <vt:lpstr>PowerPoint Presentation</vt:lpstr>
      <vt:lpstr>PowerPoint Presentation</vt:lpstr>
      <vt:lpstr>PowerPoint Presentation</vt:lpstr>
      <vt:lpstr>Q&amp;A</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823417-Nguyễn Mạnh Hùng</cp:lastModifiedBy>
  <cp:revision>31</cp:revision>
  <dcterms:created xsi:type="dcterms:W3CDTF">2025-05-05T09:37:43Z</dcterms:created>
  <dcterms:modified xsi:type="dcterms:W3CDTF">2025-08-14T10:06:25Z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2014182</vt:lpwstr>
  </property>
  <property fmtid="{D5CDD505-2E9C-101B-9397-08002B2CF9AE}" name="NXPowerLiteSettings" pid="3">
    <vt:lpwstr>F7000400038000</vt:lpwstr>
  </property>
  <property fmtid="{D5CDD505-2E9C-101B-9397-08002B2CF9AE}" name="NXPowerLiteVersion" pid="4">
    <vt:lpwstr>S11.0.1</vt:lpwstr>
  </property>
</Properties>
</file>